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8"/>
  </p:notesMasterIdLst>
  <p:handoutMasterIdLst>
    <p:handoutMasterId r:id="rId99"/>
  </p:handoutMasterIdLst>
  <p:sldIdLst>
    <p:sldId id="258"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337" r:id="rId68"/>
    <p:sldId id="338" r:id="rId69"/>
    <p:sldId id="339" r:id="rId70"/>
    <p:sldId id="341" r:id="rId71"/>
    <p:sldId id="342" r:id="rId72"/>
    <p:sldId id="343" r:id="rId73"/>
    <p:sldId id="345" r:id="rId74"/>
    <p:sldId id="346" r:id="rId75"/>
    <p:sldId id="347" r:id="rId76"/>
    <p:sldId id="349" r:id="rId77"/>
    <p:sldId id="350" r:id="rId78"/>
    <p:sldId id="351" r:id="rId79"/>
    <p:sldId id="353" r:id="rId80"/>
    <p:sldId id="354" r:id="rId81"/>
    <p:sldId id="355" r:id="rId82"/>
    <p:sldId id="357" r:id="rId83"/>
    <p:sldId id="358" r:id="rId84"/>
    <p:sldId id="359" r:id="rId85"/>
    <p:sldId id="361" r:id="rId86"/>
    <p:sldId id="362" r:id="rId87"/>
    <p:sldId id="363" r:id="rId88"/>
    <p:sldId id="365" r:id="rId89"/>
    <p:sldId id="366" r:id="rId90"/>
    <p:sldId id="367" r:id="rId91"/>
    <p:sldId id="369" r:id="rId92"/>
    <p:sldId id="370" r:id="rId93"/>
    <p:sldId id="371" r:id="rId94"/>
    <p:sldId id="373" r:id="rId95"/>
    <p:sldId id="374" r:id="rId96"/>
    <p:sldId id="375"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8">
          <p15:clr>
            <a:srgbClr val="A4A3A4"/>
          </p15:clr>
        </p15:guide>
        <p15:guide id="2" pos="57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pyeditor" initials="A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26" autoAdjust="0"/>
    <p:restoredTop sz="76871" autoAdjust="0"/>
  </p:normalViewPr>
  <p:slideViewPr>
    <p:cSldViewPr snapToGrid="0">
      <p:cViewPr varScale="1">
        <p:scale>
          <a:sx n="97" d="100"/>
          <a:sy n="97" d="100"/>
        </p:scale>
        <p:origin x="944" y="184"/>
      </p:cViewPr>
      <p:guideLst>
        <p:guide orient="horz" pos="928"/>
        <p:guide pos="576"/>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commentAuthors" Target="commentAuthors.xml"/><Relationship Id="rId105"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Leeber" userId="15028f3c-0a13-4345-9369-dac953ae4f16" providerId="ADAL" clId="{9424C58C-FE65-434F-80D7-E55E488CB32F}"/>
    <pc:docChg chg="custSel modSld">
      <pc:chgData name="Kathryn Leeber" userId="15028f3c-0a13-4345-9369-dac953ae4f16" providerId="ADAL" clId="{9424C58C-FE65-434F-80D7-E55E488CB32F}" dt="2020-10-29T18:19:50.596" v="8" actId="20577"/>
      <pc:docMkLst>
        <pc:docMk/>
      </pc:docMkLst>
      <pc:sldChg chg="modNotesTx">
        <pc:chgData name="Kathryn Leeber" userId="15028f3c-0a13-4345-9369-dac953ae4f16" providerId="ADAL" clId="{9424C58C-FE65-434F-80D7-E55E488CB32F}" dt="2020-10-29T16:15:00.860" v="2" actId="20577"/>
        <pc:sldMkLst>
          <pc:docMk/>
          <pc:sldMk cId="0" sldId="293"/>
        </pc:sldMkLst>
      </pc:sldChg>
      <pc:sldChg chg="modNotesTx">
        <pc:chgData name="Kathryn Leeber" userId="15028f3c-0a13-4345-9369-dac953ae4f16" providerId="ADAL" clId="{9424C58C-FE65-434F-80D7-E55E488CB32F}" dt="2020-10-29T16:15:29.080" v="3" actId="20577"/>
        <pc:sldMkLst>
          <pc:docMk/>
          <pc:sldMk cId="0" sldId="313"/>
        </pc:sldMkLst>
      </pc:sldChg>
      <pc:sldChg chg="modNotesTx">
        <pc:chgData name="Kathryn Leeber" userId="15028f3c-0a13-4345-9369-dac953ae4f16" providerId="ADAL" clId="{9424C58C-FE65-434F-80D7-E55E488CB32F}" dt="2020-10-29T16:15:52.173" v="4" actId="20577"/>
        <pc:sldMkLst>
          <pc:docMk/>
          <pc:sldMk cId="0" sldId="332"/>
        </pc:sldMkLst>
      </pc:sldChg>
      <pc:sldChg chg="delCm">
        <pc:chgData name="Kathryn Leeber" userId="15028f3c-0a13-4345-9369-dac953ae4f16" providerId="ADAL" clId="{9424C58C-FE65-434F-80D7-E55E488CB32F}" dt="2020-10-29T18:19:33.057" v="5" actId="1592"/>
        <pc:sldMkLst>
          <pc:docMk/>
          <pc:sldMk cId="0" sldId="337"/>
        </pc:sldMkLst>
      </pc:sldChg>
      <pc:sldChg chg="modSp mod">
        <pc:chgData name="Kathryn Leeber" userId="15028f3c-0a13-4345-9369-dac953ae4f16" providerId="ADAL" clId="{9424C58C-FE65-434F-80D7-E55E488CB32F}" dt="2020-10-29T18:19:50.596" v="8" actId="20577"/>
        <pc:sldMkLst>
          <pc:docMk/>
          <pc:sldMk cId="0" sldId="338"/>
        </pc:sldMkLst>
        <pc:spChg chg="mod">
          <ac:chgData name="Kathryn Leeber" userId="15028f3c-0a13-4345-9369-dac953ae4f16" providerId="ADAL" clId="{9424C58C-FE65-434F-80D7-E55E488CB32F}" dt="2020-10-29T18:19:50.596" v="8" actId="20577"/>
          <ac:spMkLst>
            <pc:docMk/>
            <pc:sldMk cId="0" sldId="338"/>
            <ac:spMk id="73731" creationId="{00000000-0000-0000-0000-000000000000}"/>
          </ac:spMkLst>
        </pc:spChg>
      </pc:sldChg>
    </pc:docChg>
  </pc:docChgLst>
  <pc:docChgLst>
    <pc:chgData name="Kathryn Leeber" userId="15028f3c-0a13-4345-9369-dac953ae4f16" providerId="ADAL" clId="{91085DB9-8CDA-2641-BD4C-527834151418}"/>
    <pc:docChg chg="modSld modMainMaster">
      <pc:chgData name="Kathryn Leeber" userId="15028f3c-0a13-4345-9369-dac953ae4f16" providerId="ADAL" clId="{91085DB9-8CDA-2641-BD4C-527834151418}" dt="2020-12-18T18:15:08.918" v="7" actId="20577"/>
      <pc:docMkLst>
        <pc:docMk/>
      </pc:docMkLst>
      <pc:sldChg chg="modSp mod">
        <pc:chgData name="Kathryn Leeber" userId="15028f3c-0a13-4345-9369-dac953ae4f16" providerId="ADAL" clId="{91085DB9-8CDA-2641-BD4C-527834151418}" dt="2020-12-18T18:14:17.243" v="5" actId="20577"/>
        <pc:sldMkLst>
          <pc:docMk/>
          <pc:sldMk cId="0" sldId="288"/>
        </pc:sldMkLst>
        <pc:spChg chg="mod">
          <ac:chgData name="Kathryn Leeber" userId="15028f3c-0a13-4345-9369-dac953ae4f16" providerId="ADAL" clId="{91085DB9-8CDA-2641-BD4C-527834151418}" dt="2020-12-18T18:14:17.243" v="5" actId="20577"/>
          <ac:spMkLst>
            <pc:docMk/>
            <pc:sldMk cId="0" sldId="288"/>
            <ac:spMk id="2" creationId="{00000000-0000-0000-0000-000000000000}"/>
          </ac:spMkLst>
        </pc:spChg>
      </pc:sldChg>
      <pc:sldChg chg="modSp mod">
        <pc:chgData name="Kathryn Leeber" userId="15028f3c-0a13-4345-9369-dac953ae4f16" providerId="ADAL" clId="{91085DB9-8CDA-2641-BD4C-527834151418}" dt="2020-12-18T18:15:08.918" v="7" actId="20577"/>
        <pc:sldMkLst>
          <pc:docMk/>
          <pc:sldMk cId="0" sldId="323"/>
        </pc:sldMkLst>
        <pc:spChg chg="mod">
          <ac:chgData name="Kathryn Leeber" userId="15028f3c-0a13-4345-9369-dac953ae4f16" providerId="ADAL" clId="{91085DB9-8CDA-2641-BD4C-527834151418}" dt="2020-12-18T18:15:08.918" v="7" actId="20577"/>
          <ac:spMkLst>
            <pc:docMk/>
            <pc:sldMk cId="0" sldId="323"/>
            <ac:spMk id="58371" creationId="{00000000-0000-0000-0000-000000000000}"/>
          </ac:spMkLst>
        </pc:spChg>
      </pc:sldChg>
      <pc:sldMasterChg chg="modSp mod modSldLayout">
        <pc:chgData name="Kathryn Leeber" userId="15028f3c-0a13-4345-9369-dac953ae4f16" providerId="ADAL" clId="{91085DB9-8CDA-2641-BD4C-527834151418}" dt="2020-12-18T18:12:44.044" v="3" actId="20577"/>
        <pc:sldMasterMkLst>
          <pc:docMk/>
          <pc:sldMasterMk cId="2871921020" sldId="2147483648"/>
        </pc:sldMasterMkLst>
        <pc:spChg chg="mod">
          <ac:chgData name="Kathryn Leeber" userId="15028f3c-0a13-4345-9369-dac953ae4f16" providerId="ADAL" clId="{91085DB9-8CDA-2641-BD4C-527834151418}" dt="2020-12-18T18:12:44.044" v="3" actId="20577"/>
          <ac:spMkLst>
            <pc:docMk/>
            <pc:sldMasterMk cId="2871921020" sldId="2147483648"/>
            <ac:spMk id="7" creationId="{21F38BD8-3F75-CE4C-AFEF-0C6B45F77F8C}"/>
          </ac:spMkLst>
        </pc:spChg>
        <pc:sldLayoutChg chg="modSp mod">
          <pc:chgData name="Kathryn Leeber" userId="15028f3c-0a13-4345-9369-dac953ae4f16" providerId="ADAL" clId="{91085DB9-8CDA-2641-BD4C-527834151418}" dt="2020-12-18T18:12:40.711" v="1" actId="20577"/>
          <pc:sldLayoutMkLst>
            <pc:docMk/>
            <pc:sldMasterMk cId="2871921020" sldId="2147483648"/>
            <pc:sldLayoutMk cId="3047549913" sldId="2147483649"/>
          </pc:sldLayoutMkLst>
          <pc:spChg chg="mod">
            <ac:chgData name="Kathryn Leeber" userId="15028f3c-0a13-4345-9369-dac953ae4f16" providerId="ADAL" clId="{91085DB9-8CDA-2641-BD4C-527834151418}" dt="2020-12-18T18:12:40.711" v="1" actId="20577"/>
            <ac:spMkLst>
              <pc:docMk/>
              <pc:sldMasterMk cId="2871921020" sldId="2147483648"/>
              <pc:sldLayoutMk cId="3047549913" sldId="2147483649"/>
              <ac:spMk id="17" creationId="{BEEECFBC-FB4D-9945-A4FF-28E342055AC3}"/>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12/18/20</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12/18/20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National EMS Education Standard Competencies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Trauma</a:t>
            </a:r>
          </a:p>
          <a:p>
            <a:r>
              <a:rPr lang="en-US" altLang="en-US" dirty="0">
                <a:latin typeface="Times New Roman" charset="0"/>
                <a:ea typeface="ヒラギノ角ゴ Pro W3" charset="-128"/>
              </a:rPr>
              <a:t>Applies fundamental knowledge to provide basic emergency care and transportation based on assessment findings for an acutely injured patient.</a:t>
            </a:r>
          </a:p>
          <a:p>
            <a:endParaRPr lang="en-US" altLang="en-US" dirty="0">
              <a:latin typeface="Times New Roman" charset="0"/>
              <a:ea typeface="ヒラギノ角ゴ Pro W3" charset="-128"/>
            </a:endParaRP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9097570-4B0E-4E40-A946-CCD66B23F1D1}" type="slidenum">
              <a:rPr lang="en-US" altLang="en-US" sz="1200"/>
              <a:pPr eaLnBrk="1" hangingPunct="1"/>
              <a:t>2</a:t>
            </a:fld>
            <a:endParaRPr lang="en-US" altLang="en-US" sz="1200" dirty="0"/>
          </a:p>
        </p:txBody>
      </p:sp>
    </p:spTree>
    <p:extLst>
      <p:ext uri="{BB962C8B-B14F-4D97-AF65-F5344CB8AC3E}">
        <p14:creationId xmlns:p14="http://schemas.microsoft.com/office/powerpoint/2010/main" val="846654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       2.    The neurovascular bundle is a network of nerves, arteries, and veins lying closely along the inferior of and slightly posterior to the lowest margin of each rib.</a:t>
            </a:r>
          </a:p>
          <a:p>
            <a:r>
              <a:rPr lang="en-US" altLang="en-US" dirty="0">
                <a:latin typeface="Times New Roman" charset="0"/>
                <a:ea typeface="ヒラギノ角ゴ Pro W3" charset="-128"/>
              </a:rPr>
              <a:t>              a.    Can be a source of significant bleeding into the pleural space</a:t>
            </a:r>
          </a:p>
          <a:p>
            <a:r>
              <a:rPr lang="en-US" altLang="en-US" dirty="0">
                <a:latin typeface="Times New Roman" charset="0"/>
                <a:ea typeface="ヒラギノ角ゴ Pro W3" charset="-128"/>
              </a:rPr>
              <a:t>D.    The pleura covers each of the lungs and the thoracic cavity.</a:t>
            </a:r>
            <a:endParaRPr lang="en-US" altLang="en-US" b="1" dirty="0">
              <a:latin typeface="Times New Roman" charset="0"/>
              <a:ea typeface="ヒラギノ角ゴ Pro W3" charset="-128"/>
            </a:endParaRPr>
          </a:p>
          <a:p>
            <a:r>
              <a:rPr lang="en-US" altLang="en-US" b="1" dirty="0">
                <a:latin typeface="Times New Roman" charset="0"/>
                <a:ea typeface="ヒラギノ角ゴ Pro W3" charset="-128"/>
              </a:rPr>
              <a:t>        </a:t>
            </a:r>
            <a:r>
              <a:rPr lang="en-US" altLang="en-US" dirty="0">
                <a:latin typeface="Times New Roman" charset="0"/>
                <a:ea typeface="ヒラギノ角ゴ Pro W3" charset="-128"/>
              </a:rPr>
              <a:t>1.    The parietal pleura is the inner chest wall lining.</a:t>
            </a:r>
          </a:p>
          <a:p>
            <a:r>
              <a:rPr lang="en-US" altLang="en-US" dirty="0">
                <a:latin typeface="Times New Roman" charset="0"/>
                <a:ea typeface="ヒラギノ角ゴ Pro W3" charset="-128"/>
              </a:rPr>
              <a:t>        2.    The visceral pleura covers the lung.</a:t>
            </a:r>
          </a:p>
          <a:p>
            <a:r>
              <a:rPr lang="en-US" altLang="en-US" dirty="0">
                <a:latin typeface="Times New Roman" charset="0"/>
                <a:ea typeface="ヒラギノ角ゴ Pro W3" charset="-128"/>
              </a:rPr>
              <a:t>        3.    A small amount of pleural fluid between the parietal and visceral pleura allows the lungs to move freely against the inner chest wall as a person breathes.</a:t>
            </a: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4D04B4F-73C2-9F4E-B341-922F7BD07193}" type="slidenum">
              <a:rPr lang="en-US" altLang="en-US" sz="1200"/>
              <a:pPr eaLnBrk="1" hangingPunct="1"/>
              <a:t>11</a:t>
            </a:fld>
            <a:endParaRPr lang="en-US" altLang="en-US" sz="1200" dirty="0"/>
          </a:p>
        </p:txBody>
      </p:sp>
    </p:spTree>
    <p:extLst>
      <p:ext uri="{BB962C8B-B14F-4D97-AF65-F5344CB8AC3E}">
        <p14:creationId xmlns:p14="http://schemas.microsoft.com/office/powerpoint/2010/main" val="1247704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E.   The ribs are connected, in the back, to the vertebrae and, in the front, to the sternum.</a:t>
            </a:r>
            <a:endParaRPr lang="en-US" altLang="en-US" b="1" dirty="0">
              <a:latin typeface="Times New Roman" charset="0"/>
              <a:ea typeface="ヒラギノ角ゴ Pro W3" charset="-128"/>
            </a:endParaRPr>
          </a:p>
          <a:p>
            <a:r>
              <a:rPr lang="en-US" altLang="en-US" b="1" dirty="0">
                <a:latin typeface="Times New Roman" charset="0"/>
                <a:ea typeface="ヒラギノ角ゴ Pro W3" charset="-128"/>
              </a:rPr>
              <a:t>       </a:t>
            </a:r>
            <a:r>
              <a:rPr lang="en-US" altLang="en-US" dirty="0">
                <a:latin typeface="Times New Roman" charset="0"/>
                <a:ea typeface="ヒラギノ角ゴ Pro W3" charset="-128"/>
              </a:rPr>
              <a:t>1.    The trachea divides into the left and right main stem bronchi, which supply air to the lungs.</a:t>
            </a:r>
          </a:p>
          <a:p>
            <a:r>
              <a:rPr lang="en-US" altLang="en-US" dirty="0">
                <a:latin typeface="Times New Roman" charset="0"/>
                <a:ea typeface="ヒラギノ角ゴ Pro W3" charset="-128"/>
              </a:rPr>
              <a:t>       2.    The thoracic cage contains the heart and the great vessels: the aorta, the right and left subclavian arteries and their branches, the pulmonary arteries, and the superior and inferior venae cavae.</a:t>
            </a: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A49B861-E61C-374E-ACAF-6277199065D1}" type="slidenum">
              <a:rPr lang="en-US" altLang="en-US" sz="1200"/>
              <a:pPr eaLnBrk="1" hangingPunct="1"/>
              <a:t>12</a:t>
            </a:fld>
            <a:endParaRPr lang="en-US" altLang="en-US" sz="1200" dirty="0"/>
          </a:p>
        </p:txBody>
      </p:sp>
    </p:spTree>
    <p:extLst>
      <p:ext uri="{BB962C8B-B14F-4D97-AF65-F5344CB8AC3E}">
        <p14:creationId xmlns:p14="http://schemas.microsoft.com/office/powerpoint/2010/main" val="2131756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3.    The mediastinum is the central part of the chest containing the heart, great vessels, esophagus, and trachea.</a:t>
            </a:r>
          </a:p>
          <a:p>
            <a:r>
              <a:rPr lang="en-US" altLang="en-US" dirty="0">
                <a:latin typeface="Times New Roman" charset="0"/>
                <a:ea typeface="ヒラギノ角ゴ Pro W3" charset="-128"/>
              </a:rPr>
              <a:t>4.    The diaphragm is a muscle that separates the thoracic cavity from the abdominal cavity.</a:t>
            </a: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3374C3E-CB30-204F-9C6A-7B3B81260F00}" type="slidenum">
              <a:rPr lang="en-US" altLang="en-US" sz="1200"/>
              <a:pPr eaLnBrk="1" hangingPunct="1"/>
              <a:t>13</a:t>
            </a:fld>
            <a:endParaRPr lang="en-US" altLang="en-US" sz="1200" dirty="0"/>
          </a:p>
        </p:txBody>
      </p:sp>
    </p:spTree>
    <p:extLst>
      <p:ext uri="{BB962C8B-B14F-4D97-AF65-F5344CB8AC3E}">
        <p14:creationId xmlns:p14="http://schemas.microsoft.com/office/powerpoint/2010/main" val="1965022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III. Mechanics of Ventilation</a:t>
            </a:r>
          </a:p>
          <a:p>
            <a:r>
              <a:rPr lang="en-US" altLang="en-US" dirty="0">
                <a:latin typeface="Times New Roman" charset="0"/>
                <a:ea typeface="ヒラギノ角ゴ Pro W3" charset="-128"/>
              </a:rPr>
              <a:t>A.    The intercostal muscles (between the ribs) contract during inhalation.</a:t>
            </a:r>
            <a:endParaRPr lang="en-US" altLang="en-US" b="1" dirty="0">
              <a:latin typeface="Times New Roman" charset="0"/>
              <a:ea typeface="ヒラギノ角ゴ Pro W3" charset="-128"/>
            </a:endParaRPr>
          </a:p>
          <a:p>
            <a:r>
              <a:rPr lang="en-US" altLang="en-US" b="1" dirty="0">
                <a:latin typeface="Times New Roman" charset="0"/>
                <a:ea typeface="ヒラギノ角ゴ Pro W3" charset="-128"/>
              </a:rPr>
              <a:t>        </a:t>
            </a:r>
            <a:r>
              <a:rPr lang="en-US" altLang="en-US" dirty="0">
                <a:latin typeface="Times New Roman" charset="0"/>
                <a:ea typeface="ヒラギノ角ゴ Pro W3" charset="-128"/>
              </a:rPr>
              <a:t>1.    The diaphragm contracts or flattens at the same time.</a:t>
            </a:r>
          </a:p>
          <a:p>
            <a:r>
              <a:rPr lang="en-US" altLang="en-US" dirty="0">
                <a:latin typeface="Times New Roman" charset="0"/>
                <a:ea typeface="ヒラギノ角ゴ Pro W3" charset="-128"/>
              </a:rPr>
              <a:t>        2.    The intrathoracic pressure inside the chest decreases, creating a negative pressure differential, allowing air to enter the lungs.</a:t>
            </a:r>
          </a:p>
          <a:p>
            <a:r>
              <a:rPr lang="en-US" altLang="en-US" dirty="0">
                <a:latin typeface="Times New Roman" charset="0"/>
                <a:ea typeface="ヒラギノ角ゴ Pro W3" charset="-128"/>
              </a:rPr>
              <a:t>B.    The intercostal muscles and diaphragm relax during exhalation, allowing air to be exhaled.</a:t>
            </a:r>
            <a:endParaRPr lang="en-US" altLang="en-US" b="1" dirty="0">
              <a:latin typeface="Times New Roman" charset="0"/>
              <a:ea typeface="ヒラギノ角ゴ Pro W3" charset="-128"/>
            </a:endParaRP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020A2DE-3847-AE44-A6CF-BB2D9731CF17}" type="slidenum">
              <a:rPr lang="en-US" altLang="en-US" sz="1200"/>
              <a:pPr eaLnBrk="1" hangingPunct="1"/>
              <a:t>14</a:t>
            </a:fld>
            <a:endParaRPr lang="en-US" altLang="en-US" sz="1200" dirty="0"/>
          </a:p>
        </p:txBody>
      </p:sp>
    </p:spTree>
    <p:extLst>
      <p:ext uri="{BB962C8B-B14F-4D97-AF65-F5344CB8AC3E}">
        <p14:creationId xmlns:p14="http://schemas.microsoft.com/office/powerpoint/2010/main" val="2133600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The illustrations on this slide shows the anatomy of the thoracic cavity during inspiration and expiration. </a:t>
            </a:r>
          </a:p>
          <a:p>
            <a:endParaRPr lang="en-US" altLang="en-US" dirty="0">
              <a:latin typeface="Times New Roman" charset="0"/>
              <a:ea typeface="ヒラギノ角ゴ Pro W3" charset="-128"/>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781AAB9-3F13-3547-9D56-9C6CF7BA0586}" type="slidenum">
              <a:rPr lang="en-US" altLang="en-US" sz="1200"/>
              <a:pPr eaLnBrk="1" hangingPunct="1"/>
              <a:t>15</a:t>
            </a:fld>
            <a:endParaRPr lang="en-US" altLang="en-US" sz="1200" dirty="0"/>
          </a:p>
        </p:txBody>
      </p:sp>
    </p:spTree>
    <p:extLst>
      <p:ext uri="{BB962C8B-B14F-4D97-AF65-F5344CB8AC3E}">
        <p14:creationId xmlns:p14="http://schemas.microsoft.com/office/powerpoint/2010/main" val="739749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C.    A patient whose spinal cord is injured below the C5 level may lose the power to move the intercostal muscles.</a:t>
            </a:r>
            <a:endParaRPr lang="en-US" altLang="en-US" b="1" dirty="0">
              <a:latin typeface="Times New Roman" charset="0"/>
              <a:ea typeface="ヒラギノ角ゴ Pro W3" charset="-128"/>
            </a:endParaRPr>
          </a:p>
          <a:p>
            <a:r>
              <a:rPr lang="en-US" altLang="en-US" b="1" dirty="0">
                <a:latin typeface="Times New Roman" charset="0"/>
                <a:ea typeface="ヒラギノ角ゴ Pro W3" charset="-128"/>
              </a:rPr>
              <a:t>       </a:t>
            </a:r>
            <a:r>
              <a:rPr lang="en-US" altLang="en-US" dirty="0">
                <a:latin typeface="Times New Roman" charset="0"/>
                <a:ea typeface="ヒラギノ角ゴ Pro W3" charset="-128"/>
              </a:rPr>
              <a:t>1.    The diaphragm should still contract.</a:t>
            </a:r>
          </a:p>
          <a:p>
            <a:r>
              <a:rPr lang="en-US" altLang="en-US" dirty="0">
                <a:latin typeface="Times New Roman" charset="0"/>
                <a:ea typeface="ヒラギノ角ゴ Pro W3" charset="-128"/>
              </a:rPr>
              <a:t>       2.    The patient will still be able to breathe because the phrenic nerves remain intact.</a:t>
            </a:r>
          </a:p>
          <a:p>
            <a:r>
              <a:rPr lang="en-US" altLang="en-US" dirty="0">
                <a:latin typeface="Times New Roman" charset="0"/>
                <a:ea typeface="ヒラギノ角ゴ Pro W3" charset="-128"/>
              </a:rPr>
              <a:t>       3.    Patients with a spinal injury at C3 or above can lose the ability to breathe entirely.</a:t>
            </a: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282FC3C-E204-6543-821E-4DFC9E3B5F9A}" type="slidenum">
              <a:rPr lang="en-US" altLang="en-US" sz="1200"/>
              <a:pPr eaLnBrk="1" hangingPunct="1"/>
              <a:t>16</a:t>
            </a:fld>
            <a:endParaRPr lang="en-US" altLang="en-US" sz="1200" dirty="0"/>
          </a:p>
        </p:txBody>
      </p:sp>
    </p:spTree>
    <p:extLst>
      <p:ext uri="{BB962C8B-B14F-4D97-AF65-F5344CB8AC3E}">
        <p14:creationId xmlns:p14="http://schemas.microsoft.com/office/powerpoint/2010/main" val="1193669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D. </a:t>
            </a:r>
            <a:r>
              <a:rPr lang="en-US" altLang="en-US" sz="1200" b="1" kern="1200" dirty="0">
                <a:solidFill>
                  <a:schemeClr val="tx1"/>
                </a:solidFill>
                <a:effectLst/>
                <a:latin typeface="Times New Roman" pitchFamily="18" charset="0"/>
                <a:ea typeface="ヒラギノ角ゴ Pro W3" pitchFamily="1" charset="-128"/>
              </a:rPr>
              <a:t>  </a:t>
            </a:r>
            <a:r>
              <a:rPr lang="en-US" sz="1200" b="0" kern="1200" dirty="0">
                <a:solidFill>
                  <a:schemeClr val="tx1"/>
                </a:solidFill>
                <a:effectLst/>
                <a:latin typeface="Times New Roman" pitchFamily="18" charset="0"/>
                <a:ea typeface="ヒラギノ角ゴ Pro W3" pitchFamily="1" charset="-128"/>
                <a:cs typeface="ヒラギノ角ゴ Pro W3" charset="0"/>
              </a:rPr>
              <a:t>Tidal volume is the amount of air moved into or out of the lungs in a single breath.</a:t>
            </a:r>
          </a:p>
          <a:p>
            <a:r>
              <a:rPr lang="en-US" sz="1200" kern="1200" dirty="0">
                <a:solidFill>
                  <a:schemeClr val="tx1"/>
                </a:solidFill>
                <a:effectLst/>
                <a:latin typeface="Times New Roman" pitchFamily="18" charset="0"/>
                <a:ea typeface="ヒラギノ角ゴ Pro W3" pitchFamily="1" charset="-128"/>
                <a:cs typeface="ヒラギノ角ゴ Pro W3" charset="0"/>
              </a:rPr>
              <a:t>       1.   The average tidal volume is approximately 500 mL.</a:t>
            </a:r>
          </a:p>
          <a:p>
            <a:r>
              <a:rPr lang="en-US" sz="1200" kern="1200" dirty="0">
                <a:solidFill>
                  <a:schemeClr val="tx1"/>
                </a:solidFill>
                <a:effectLst/>
                <a:latin typeface="Times New Roman" pitchFamily="18" charset="0"/>
                <a:ea typeface="ヒラギノ角ゴ Pro W3" pitchFamily="1" charset="-128"/>
                <a:cs typeface="ヒラギノ角ゴ Pro W3" charset="0"/>
              </a:rPr>
              <a:t>       2.   Minute ventilation is calculated by multiplying the tidal volume by the number of breaths in a minute.</a:t>
            </a:r>
          </a:p>
          <a:p>
            <a:r>
              <a:rPr lang="en-US" sz="1200" kern="1200" dirty="0">
                <a:solidFill>
                  <a:schemeClr val="tx1"/>
                </a:solidFill>
                <a:effectLst/>
                <a:latin typeface="Times New Roman" pitchFamily="18" charset="0"/>
                <a:ea typeface="ヒラギノ角ゴ Pro W3" pitchFamily="1" charset="-128"/>
                <a:cs typeface="ヒラギノ角ゴ Pro W3" charset="0"/>
              </a:rPr>
              <a:t>       3.   Changing either of these numbers affects the amount of air moving through the system.</a:t>
            </a:r>
          </a:p>
          <a:p>
            <a:r>
              <a:rPr lang="en-US" sz="1200" kern="1200" dirty="0">
                <a:solidFill>
                  <a:schemeClr val="tx1"/>
                </a:solidFill>
                <a:effectLst/>
                <a:latin typeface="Times New Roman" pitchFamily="18" charset="0"/>
                <a:ea typeface="ヒラギノ角ゴ Pro W3" pitchFamily="1" charset="-128"/>
                <a:cs typeface="ヒラギノ角ゴ Pro W3" charset="0"/>
              </a:rPr>
              <a:t>       4.   The average bag-mask device can deliver 1,000 to 1,500 mL of air.</a:t>
            </a:r>
          </a:p>
          <a:p>
            <a:r>
              <a:rPr lang="en-US" sz="1200" kern="1200" dirty="0">
                <a:solidFill>
                  <a:schemeClr val="tx1"/>
                </a:solidFill>
                <a:effectLst/>
                <a:latin typeface="Times New Roman" pitchFamily="18" charset="0"/>
                <a:ea typeface="ヒラギノ角ゴ Pro W3" pitchFamily="1" charset="-128"/>
                <a:cs typeface="ヒラギノ角ゴ Pro W3" charset="0"/>
              </a:rPr>
              <a:t>             a.   Overventilation can cause gastric distention and impair lung function.</a:t>
            </a:r>
          </a:p>
          <a:p>
            <a:r>
              <a:rPr lang="en-US" sz="1200" kern="1200" dirty="0">
                <a:solidFill>
                  <a:schemeClr val="tx1"/>
                </a:solidFill>
                <a:effectLst/>
                <a:latin typeface="Times New Roman" pitchFamily="18" charset="0"/>
                <a:ea typeface="ヒラギノ角ゴ Pro W3" pitchFamily="1" charset="-128"/>
                <a:cs typeface="ヒラギノ角ゴ Pro W3" charset="0"/>
              </a:rPr>
              <a:t>             </a:t>
            </a:r>
            <a:r>
              <a:rPr lang="en-US" sz="1200" kern="1200" dirty="0" err="1">
                <a:solidFill>
                  <a:schemeClr val="tx1"/>
                </a:solidFill>
                <a:effectLst/>
                <a:latin typeface="Times New Roman" pitchFamily="18" charset="0"/>
                <a:ea typeface="ヒラギノ角ゴ Pro W3" pitchFamily="1" charset="-128"/>
                <a:cs typeface="ヒラギノ角ゴ Pro W3" charset="0"/>
              </a:rPr>
              <a:t>b.</a:t>
            </a:r>
            <a:r>
              <a:rPr lang="en-US" sz="1200" kern="1200" dirty="0">
                <a:solidFill>
                  <a:schemeClr val="tx1"/>
                </a:solidFill>
                <a:effectLst/>
                <a:latin typeface="Times New Roman" pitchFamily="18" charset="0"/>
                <a:ea typeface="ヒラギノ角ゴ Pro W3" pitchFamily="1" charset="-128"/>
                <a:cs typeface="ヒラギノ角ゴ Pro W3" charset="0"/>
              </a:rPr>
              <a:t>   Overventilation can also increase intrathoracic pressure, reducing venous return to the heart and thereby reducing cardiac output.</a:t>
            </a: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F0C04B7-0856-9D44-BB63-2091F8A46F90}" type="slidenum">
              <a:rPr lang="en-US" altLang="en-US" sz="1200"/>
              <a:pPr eaLnBrk="1" hangingPunct="1"/>
              <a:t>17</a:t>
            </a:fld>
            <a:endParaRPr lang="en-US" altLang="en-US" sz="1200" dirty="0"/>
          </a:p>
        </p:txBody>
      </p:sp>
    </p:spTree>
    <p:extLst>
      <p:ext uri="{BB962C8B-B14F-4D97-AF65-F5344CB8AC3E}">
        <p14:creationId xmlns:p14="http://schemas.microsoft.com/office/powerpoint/2010/main" val="212552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IV. Injuries of the Chest</a:t>
            </a:r>
          </a:p>
          <a:p>
            <a:r>
              <a:rPr lang="en-US" altLang="en-US" dirty="0">
                <a:latin typeface="Times New Roman" charset="0"/>
                <a:ea typeface="ヒラギノ角ゴ Pro W3" charset="-128"/>
              </a:rPr>
              <a:t>A.    There are two basic types of chest injuries: open and closed.</a:t>
            </a:r>
            <a:endParaRPr lang="en-US" altLang="en-US" b="1" dirty="0">
              <a:latin typeface="Times New Roman" charset="0"/>
              <a:ea typeface="ヒラギノ角ゴ Pro W3" charset="-128"/>
            </a:endParaRPr>
          </a:p>
          <a:p>
            <a:r>
              <a:rPr lang="en-US" altLang="en-US" dirty="0">
                <a:latin typeface="Times New Roman" charset="0"/>
                <a:ea typeface="ヒラギノ角ゴ Pro W3" charset="-128"/>
              </a:rPr>
              <a:t>B.    In closed chest injuries, the skin is not broken.</a:t>
            </a:r>
            <a:endParaRPr lang="en-US" altLang="en-US" b="1" dirty="0">
              <a:latin typeface="Times New Roman" charset="0"/>
              <a:ea typeface="ヒラギノ角ゴ Pro W3" charset="-128"/>
            </a:endParaRPr>
          </a:p>
          <a:p>
            <a:r>
              <a:rPr lang="en-US" altLang="en-US" b="1" dirty="0">
                <a:latin typeface="Times New Roman" charset="0"/>
                <a:ea typeface="ヒラギノ角ゴ Pro W3" charset="-128"/>
              </a:rPr>
              <a:t>       </a:t>
            </a:r>
            <a:r>
              <a:rPr lang="en-US" altLang="en-US" dirty="0">
                <a:latin typeface="Times New Roman" charset="0"/>
                <a:ea typeface="ヒラギノ角ゴ Pro W3" charset="-128"/>
              </a:rPr>
              <a:t>1.    They are generally caused by blunt trauma.</a:t>
            </a: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A5A69CC-551C-2347-B29A-D19BBCBAAED3}" type="slidenum">
              <a:rPr lang="en-US" altLang="en-US" sz="1200"/>
              <a:pPr eaLnBrk="1" hangingPunct="1"/>
              <a:t>18</a:t>
            </a:fld>
            <a:endParaRPr lang="en-US" altLang="en-US" sz="1200" dirty="0"/>
          </a:p>
        </p:txBody>
      </p:sp>
    </p:spTree>
    <p:extLst>
      <p:ext uri="{BB962C8B-B14F-4D97-AF65-F5344CB8AC3E}">
        <p14:creationId xmlns:p14="http://schemas.microsoft.com/office/powerpoint/2010/main" val="1096982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2.    They often cause significant contusions in cardiac muscle (cardiac contusion) and lung tissue (pulmonary contusion).</a:t>
            </a:r>
          </a:p>
          <a:p>
            <a:r>
              <a:rPr lang="en-US" altLang="en-US" dirty="0">
                <a:latin typeface="Times New Roman" charset="0"/>
                <a:ea typeface="ヒラギノ角ゴ Pro W3" charset="-128"/>
              </a:rPr>
              <a:t>3.    If the heart is damaged, it may not be able to refill with blood or blood may not be pumped with enough force out of the heart.</a:t>
            </a:r>
          </a:p>
          <a:p>
            <a:r>
              <a:rPr lang="en-US" altLang="en-US" dirty="0">
                <a:latin typeface="Times New Roman" charset="0"/>
                <a:ea typeface="ヒラギノ角ゴ Pro W3" charset="-128"/>
              </a:rPr>
              <a:t>       a.    Results in cardiogenic shock</a:t>
            </a:r>
          </a:p>
          <a:p>
            <a:r>
              <a:rPr lang="en-US" altLang="en-US" dirty="0">
                <a:latin typeface="Times New Roman" charset="0"/>
                <a:ea typeface="ヒラギノ角ゴ Pro W3" charset="-128"/>
              </a:rPr>
              <a:t>4.    Lung tissue bruising can result in exponential loss of surface area.</a:t>
            </a:r>
          </a:p>
          <a:p>
            <a:r>
              <a:rPr lang="en-US" altLang="en-US" dirty="0">
                <a:latin typeface="Times New Roman" charset="0"/>
                <a:ea typeface="ヒラギノ角ゴ Pro W3" charset="-128"/>
              </a:rPr>
              <a:t>       a.    Leads to decreased oxygen and carbon dioxide exchange</a:t>
            </a:r>
          </a:p>
          <a:p>
            <a:r>
              <a:rPr lang="en-US" altLang="en-US" dirty="0">
                <a:latin typeface="Times New Roman" charset="0"/>
                <a:ea typeface="ヒラギノ角ゴ Pro W3" charset="-128"/>
              </a:rPr>
              <a:t>       b.    Can cause hypoxic and hypercarbic states</a:t>
            </a:r>
          </a:p>
          <a:p>
            <a:r>
              <a:rPr lang="en-US" altLang="en-US" dirty="0">
                <a:latin typeface="Times New Roman" charset="0"/>
                <a:ea typeface="ヒラギノ角ゴ Pro W3" charset="-128"/>
              </a:rPr>
              <a:t>5.    Rib fractures can lacerate lung tissues and cause further vessel damage with every chest wall movement.</a:t>
            </a:r>
          </a:p>
          <a:p>
            <a:r>
              <a:rPr lang="en-US" altLang="en-US" dirty="0">
                <a:latin typeface="Times New Roman" charset="0"/>
                <a:ea typeface="ヒラギノ角ゴ Pro W3" charset="-128"/>
              </a:rPr>
              <a:t>       a.    Can rapidly lead to hypovolemic shock</a:t>
            </a: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1E2968A-FF7A-F545-8E27-F928945F3E6F}" type="slidenum">
              <a:rPr lang="en-US" altLang="en-US" sz="1200"/>
              <a:pPr eaLnBrk="1" hangingPunct="1"/>
              <a:t>19</a:t>
            </a:fld>
            <a:endParaRPr lang="en-US" altLang="en-US" sz="1200" dirty="0"/>
          </a:p>
        </p:txBody>
      </p:sp>
    </p:spTree>
    <p:extLst>
      <p:ext uri="{BB962C8B-B14F-4D97-AF65-F5344CB8AC3E}">
        <p14:creationId xmlns:p14="http://schemas.microsoft.com/office/powerpoint/2010/main" val="839146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C.   In open chest injuries, an object penetrates the chest wall itself.</a:t>
            </a:r>
            <a:endParaRPr lang="en-US" altLang="en-US" b="1" dirty="0">
              <a:latin typeface="Times New Roman" charset="0"/>
              <a:ea typeface="ヒラギノ角ゴ Pro W3" charset="-128"/>
            </a:endParaRPr>
          </a:p>
          <a:p>
            <a:r>
              <a:rPr lang="en-US" altLang="en-US" b="1" dirty="0">
                <a:latin typeface="Times New Roman" charset="0"/>
                <a:ea typeface="ヒラギノ角ゴ Pro W3" charset="-128"/>
              </a:rPr>
              <a:t>      </a:t>
            </a:r>
            <a:r>
              <a:rPr lang="en-US" altLang="en-US" dirty="0">
                <a:latin typeface="Times New Roman" charset="0"/>
                <a:ea typeface="ヒラギノ角ゴ Pro W3" charset="-128"/>
              </a:rPr>
              <a:t>1.    Causes instant damage, but symptoms develop over time.</a:t>
            </a:r>
          </a:p>
          <a:p>
            <a:r>
              <a:rPr lang="en-US" altLang="en-US" dirty="0">
                <a:latin typeface="Times New Roman" charset="0"/>
                <a:ea typeface="ヒラギノ角ゴ Pro W3" charset="-128"/>
              </a:rPr>
              <a:t>      2.    An impaled object remains in place.</a:t>
            </a:r>
          </a:p>
          <a:p>
            <a:r>
              <a:rPr lang="en-US" altLang="en-US" dirty="0">
                <a:latin typeface="Times New Roman" charset="0"/>
                <a:ea typeface="ヒラギノ角ゴ Pro W3" charset="-128"/>
              </a:rPr>
              <a:t>             a.    Do not attempt to move or remove the object.</a:t>
            </a:r>
          </a:p>
          <a:p>
            <a:r>
              <a:rPr lang="en-US" altLang="en-US" dirty="0">
                <a:latin typeface="Times New Roman" charset="0"/>
                <a:ea typeface="ヒラギノ角ゴ Pro W3" charset="-128"/>
              </a:rPr>
              <a:t>                    i.    May be occluding the hole in the punctured vessel; removal would cause heavy bleeding</a:t>
            </a:r>
          </a:p>
          <a:p>
            <a:r>
              <a:rPr lang="en-US" altLang="en-US" dirty="0">
                <a:latin typeface="Times New Roman" charset="0"/>
                <a:ea typeface="ヒラギノ角ゴ Pro W3" charset="-128"/>
              </a:rPr>
              <a:t>                    ii.   May cause damage during removal</a:t>
            </a: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74D58EC-3189-CE43-9F0B-96F8716D641A}" type="slidenum">
              <a:rPr lang="en-US" altLang="en-US" sz="1200"/>
              <a:pPr eaLnBrk="1" hangingPunct="1"/>
              <a:t>20</a:t>
            </a:fld>
            <a:endParaRPr lang="en-US" altLang="en-US" sz="1200" dirty="0"/>
          </a:p>
        </p:txBody>
      </p:sp>
    </p:spTree>
    <p:extLst>
      <p:ext uri="{BB962C8B-B14F-4D97-AF65-F5344CB8AC3E}">
        <p14:creationId xmlns:p14="http://schemas.microsoft.com/office/powerpoint/2010/main" val="1004720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National EMS Education Standard Competencies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Chest Trauma</a:t>
            </a:r>
          </a:p>
          <a:p>
            <a:r>
              <a:rPr lang="en-US" altLang="en-US" dirty="0">
                <a:latin typeface="Times New Roman" charset="0"/>
                <a:ea typeface="ヒラギノ角ゴ Pro W3" charset="-128"/>
              </a:rPr>
              <a:t>Recognition and management of</a:t>
            </a:r>
          </a:p>
          <a:p>
            <a:r>
              <a:rPr lang="en-US" altLang="en-US" dirty="0">
                <a:latin typeface="Times New Roman" charset="0"/>
                <a:ea typeface="ヒラギノ角ゴ Pro W3" charset="-128"/>
              </a:rPr>
              <a:t>• Blunt versus penetrating mechanisms </a:t>
            </a:r>
          </a:p>
          <a:p>
            <a:r>
              <a:rPr lang="en-US" altLang="en-US" dirty="0">
                <a:latin typeface="Times New Roman" charset="0"/>
                <a:ea typeface="ヒラギノ角ゴ Pro W3" charset="-128"/>
              </a:rPr>
              <a:t>• Open chest wound </a:t>
            </a:r>
          </a:p>
          <a:p>
            <a:r>
              <a:rPr lang="en-US" altLang="en-US" dirty="0">
                <a:latin typeface="Times New Roman" charset="0"/>
                <a:ea typeface="ヒラギノ角ゴ Pro W3" charset="-128"/>
              </a:rPr>
              <a:t>• Impaled object </a:t>
            </a:r>
          </a:p>
          <a:p>
            <a:endParaRPr lang="en-US" altLang="en-US" dirty="0">
              <a:latin typeface="Times New Roman" charset="0"/>
              <a:ea typeface="ヒラギノ角ゴ Pro W3" charset="-128"/>
            </a:endParaRP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1CE217F-1B21-B546-BBDD-D2D2E2B68198}" type="slidenum">
              <a:rPr lang="en-US" altLang="en-US" sz="1200"/>
              <a:pPr eaLnBrk="1" hangingPunct="1"/>
              <a:t>3</a:t>
            </a:fld>
            <a:endParaRPr lang="en-US" altLang="en-US" sz="1200" dirty="0"/>
          </a:p>
        </p:txBody>
      </p:sp>
    </p:spTree>
    <p:extLst>
      <p:ext uri="{BB962C8B-B14F-4D97-AF65-F5344CB8AC3E}">
        <p14:creationId xmlns:p14="http://schemas.microsoft.com/office/powerpoint/2010/main" val="498746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D.    Blunt trauma to the chest may fracture the ribs, sternum, and chest wall; bruise the lungs and heart; and even damage the aorta.</a:t>
            </a:r>
            <a:endParaRPr lang="en-US" altLang="en-US" b="1" dirty="0">
              <a:latin typeface="Times New Roman" charset="0"/>
              <a:ea typeface="ヒラギノ角ゴ Pro W3" charset="-128"/>
            </a:endParaRPr>
          </a:p>
          <a:p>
            <a:r>
              <a:rPr lang="en-US" altLang="en-US" b="1" dirty="0">
                <a:latin typeface="Times New Roman" charset="0"/>
                <a:ea typeface="ヒラギノ角ゴ Pro W3" charset="-128"/>
              </a:rPr>
              <a:t>       </a:t>
            </a:r>
            <a:r>
              <a:rPr lang="en-US" altLang="en-US" dirty="0">
                <a:latin typeface="Times New Roman" charset="0"/>
                <a:ea typeface="ヒラギノ角ゴ Pro W3" charset="-128"/>
              </a:rPr>
              <a:t>1.    Almost one third of people killed immediately in car crashes die as a result of traumatic rupture of the aorta.</a:t>
            </a:r>
          </a:p>
          <a:p>
            <a:r>
              <a:rPr lang="en-US" altLang="en-US" dirty="0">
                <a:latin typeface="Times New Roman" charset="0"/>
                <a:ea typeface="ヒラギノ角ゴ Pro W3" charset="-128"/>
              </a:rPr>
              <a:t>	</a:t>
            </a: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6D76460-07DA-2647-BE9B-4682A80B881F}" type="slidenum">
              <a:rPr lang="en-US" altLang="en-US" sz="1200"/>
              <a:pPr eaLnBrk="1" hangingPunct="1"/>
              <a:t>21</a:t>
            </a:fld>
            <a:endParaRPr lang="en-US" altLang="en-US" sz="1200" dirty="0"/>
          </a:p>
        </p:txBody>
      </p:sp>
    </p:spTree>
    <p:extLst>
      <p:ext uri="{BB962C8B-B14F-4D97-AF65-F5344CB8AC3E}">
        <p14:creationId xmlns:p14="http://schemas.microsoft.com/office/powerpoint/2010/main" val="675275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E.    Signs and symptoms of chest injury</a:t>
            </a:r>
            <a:endParaRPr lang="en-US" altLang="en-US" b="1" dirty="0">
              <a:latin typeface="Times New Roman" charset="0"/>
              <a:ea typeface="ヒラギノ角ゴ Pro W3" charset="-128"/>
            </a:endParaRPr>
          </a:p>
          <a:p>
            <a:r>
              <a:rPr lang="en-US" altLang="en-US" b="1" dirty="0">
                <a:latin typeface="Times New Roman" charset="0"/>
                <a:ea typeface="ヒラギノ角ゴ Pro W3" charset="-128"/>
              </a:rPr>
              <a:t>       </a:t>
            </a:r>
            <a:r>
              <a:rPr lang="en-US" altLang="en-US" dirty="0">
                <a:latin typeface="Times New Roman" charset="0"/>
                <a:ea typeface="ヒラギノ角ゴ Pro W3" charset="-128"/>
              </a:rPr>
              <a:t>1.    Pain at the site of injury</a:t>
            </a:r>
          </a:p>
          <a:p>
            <a:r>
              <a:rPr lang="en-US" altLang="en-US" dirty="0">
                <a:latin typeface="Times New Roman" charset="0"/>
                <a:ea typeface="ヒラギノ角ゴ Pro W3" charset="-128"/>
              </a:rPr>
              <a:t>       2.    Pain localized at the site of injury that is aggravated by or increased with breathing</a:t>
            </a:r>
          </a:p>
          <a:p>
            <a:r>
              <a:rPr lang="en-US" altLang="en-US" dirty="0">
                <a:latin typeface="Times New Roman" charset="0"/>
                <a:ea typeface="ヒラギノ角ゴ Pro W3" charset="-128"/>
              </a:rPr>
              <a:t>       3.    Bruising to the chest wall</a:t>
            </a:r>
          </a:p>
          <a:p>
            <a:r>
              <a:rPr lang="en-US" altLang="en-US" dirty="0">
                <a:latin typeface="Times New Roman" charset="0"/>
                <a:ea typeface="ヒラギノ角ゴ Pro W3" charset="-128"/>
              </a:rPr>
              <a:t>       4.    Crepitus with palpation of the chest</a:t>
            </a:r>
          </a:p>
          <a:p>
            <a:r>
              <a:rPr lang="en-US" altLang="en-US" dirty="0">
                <a:latin typeface="Times New Roman" charset="0"/>
                <a:ea typeface="ヒラギノ角ゴ Pro W3" charset="-128"/>
              </a:rPr>
              <a:t>       5.    Any penetrating injury to the chest</a:t>
            </a:r>
          </a:p>
          <a:p>
            <a:r>
              <a:rPr lang="en-US" altLang="en-US" dirty="0">
                <a:latin typeface="Times New Roman" charset="0"/>
                <a:ea typeface="ヒラギノ角ゴ Pro W3" charset="-128"/>
              </a:rPr>
              <a:t>       6.    Dyspnea </a:t>
            </a:r>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715BBC8-0B15-6045-A02F-746C06C53704}" type="slidenum">
              <a:rPr lang="en-US" altLang="en-US" sz="1200"/>
              <a:pPr eaLnBrk="1" hangingPunct="1"/>
              <a:t>22</a:t>
            </a:fld>
            <a:endParaRPr lang="en-US" altLang="en-US" sz="1200" dirty="0"/>
          </a:p>
        </p:txBody>
      </p:sp>
    </p:spTree>
    <p:extLst>
      <p:ext uri="{BB962C8B-B14F-4D97-AF65-F5344CB8AC3E}">
        <p14:creationId xmlns:p14="http://schemas.microsoft.com/office/powerpoint/2010/main" val="2044460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7.    Hemoptysis </a:t>
            </a:r>
          </a:p>
          <a:p>
            <a:r>
              <a:rPr lang="en-US" altLang="en-US" dirty="0">
                <a:latin typeface="Times New Roman" charset="0"/>
                <a:ea typeface="ヒラギノ角ゴ Pro W3" charset="-128"/>
              </a:rPr>
              <a:t>8.    Failure of one or both sides of the chest to expand normally with inspiration</a:t>
            </a:r>
          </a:p>
          <a:p>
            <a:pPr marL="228600" indent="-228600">
              <a:buAutoNum type="arabicPeriod" startAt="9"/>
            </a:pPr>
            <a:r>
              <a:rPr lang="en-US" altLang="en-US" dirty="0">
                <a:latin typeface="Times New Roman" charset="0"/>
                <a:ea typeface="ヒラギノ角ゴ Pro W3" charset="-128"/>
              </a:rPr>
              <a:t>  Rapid, weak pulse and low blood pressure</a:t>
            </a:r>
          </a:p>
          <a:p>
            <a:pPr marL="0" indent="0">
              <a:buNone/>
            </a:pPr>
            <a:r>
              <a:rPr lang="en-US" altLang="en-US" dirty="0">
                <a:latin typeface="Times New Roman" charset="0"/>
                <a:ea typeface="ヒラギノ角ゴ Pro W3" charset="-128"/>
              </a:rPr>
              <a:t>10.  Cyanosis around the lips or fingernails</a:t>
            </a:r>
          </a:p>
          <a:p>
            <a:pPr marL="228600" indent="-228600">
              <a:buAutoNum type="arabicPeriod" startAt="11"/>
            </a:pPr>
            <a:r>
              <a:rPr lang="en-US" altLang="en-US" dirty="0">
                <a:latin typeface="Times New Roman" charset="0"/>
                <a:ea typeface="ヒラギノ角ゴ Pro W3" charset="-128"/>
              </a:rPr>
              <a:t>  Diminished breath sounds on one side</a:t>
            </a:r>
          </a:p>
          <a:p>
            <a:pPr marL="228600" indent="-228600">
              <a:buAutoNum type="arabicPeriod" startAt="11"/>
            </a:pPr>
            <a:r>
              <a:rPr lang="en-US" altLang="en-US" dirty="0">
                <a:latin typeface="Times New Roman" charset="0"/>
                <a:ea typeface="ヒラギノ角ゴ Pro W3" charset="-128"/>
              </a:rPr>
              <a:t>  Low oxygen saturation 	</a:t>
            </a: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F4668C2-A56B-4041-B5AF-D04B59791AB2}" type="slidenum">
              <a:rPr lang="en-US" altLang="en-US" sz="1200"/>
              <a:pPr eaLnBrk="1" hangingPunct="1"/>
              <a:t>23</a:t>
            </a:fld>
            <a:endParaRPr lang="en-US" altLang="en-US" sz="1200" dirty="0"/>
          </a:p>
        </p:txBody>
      </p:sp>
    </p:spTree>
    <p:extLst>
      <p:ext uri="{BB962C8B-B14F-4D97-AF65-F5344CB8AC3E}">
        <p14:creationId xmlns:p14="http://schemas.microsoft.com/office/powerpoint/2010/main" val="1506263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F.    Patients with chest injuries often have tachypnea (rapid respirations) and shallow respirations because it hurts to take a deep breath.</a:t>
            </a:r>
            <a:endParaRPr lang="en-US" altLang="en-US" b="1" dirty="0">
              <a:latin typeface="Times New Roman" charset="0"/>
              <a:ea typeface="ヒラギノ角ゴ Pro W3" charset="-128"/>
            </a:endParaRPr>
          </a:p>
          <a:p>
            <a:r>
              <a:rPr lang="en-US" altLang="en-US" b="1" dirty="0">
                <a:latin typeface="Times New Roman" charset="0"/>
                <a:ea typeface="ヒラギノ角ゴ Pro W3" charset="-128"/>
              </a:rPr>
              <a:t>	</a:t>
            </a:r>
            <a:endParaRPr lang="en-US" altLang="en-US" dirty="0">
              <a:latin typeface="Times New Roman" charset="0"/>
              <a:ea typeface="ヒラギノ角ゴ Pro W3" charset="-128"/>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C3FCE83-1465-FA48-871F-0D27DFEB9819}" type="slidenum">
              <a:rPr lang="en-US" altLang="en-US" sz="1200"/>
              <a:pPr eaLnBrk="1" hangingPunct="1"/>
              <a:t>24</a:t>
            </a:fld>
            <a:endParaRPr lang="en-US" altLang="en-US" sz="1200" dirty="0"/>
          </a:p>
        </p:txBody>
      </p:sp>
    </p:spTree>
    <p:extLst>
      <p:ext uri="{BB962C8B-B14F-4D97-AF65-F5344CB8AC3E}">
        <p14:creationId xmlns:p14="http://schemas.microsoft.com/office/powerpoint/2010/main" val="1225800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V. Patient Assessment </a:t>
            </a:r>
          </a:p>
          <a:p>
            <a:r>
              <a:rPr lang="en-US" altLang="en-US" dirty="0">
                <a:latin typeface="Times New Roman" charset="0"/>
                <a:ea typeface="ヒラギノ角ゴ Pro W3" charset="-128"/>
              </a:rPr>
              <a:t>A.    Scene size-up</a:t>
            </a:r>
            <a:endParaRPr lang="en-US" altLang="en-US" b="1" dirty="0">
              <a:latin typeface="Times New Roman" charset="0"/>
              <a:ea typeface="ヒラギノ角ゴ Pro W3" charset="-128"/>
            </a:endParaRPr>
          </a:p>
          <a:p>
            <a:r>
              <a:rPr lang="en-US" sz="1200" kern="1200" dirty="0">
                <a:solidFill>
                  <a:schemeClr val="tx1"/>
                </a:solidFill>
                <a:effectLst/>
                <a:latin typeface="Times New Roman" pitchFamily="18" charset="0"/>
                <a:ea typeface="ヒラギノ角ゴ Pro W3" pitchFamily="1" charset="-128"/>
                <a:cs typeface="ヒラギノ角ゴ Pro W3" charset="0"/>
              </a:rPr>
              <a:t>       1.   Scene safety and standard precautions </a:t>
            </a:r>
          </a:p>
          <a:p>
            <a:r>
              <a:rPr lang="en-US" sz="1200" kern="1200" dirty="0">
                <a:solidFill>
                  <a:schemeClr val="tx1"/>
                </a:solidFill>
                <a:effectLst/>
                <a:latin typeface="Times New Roman" pitchFamily="18" charset="0"/>
                <a:ea typeface="ヒラギノ角ゴ Pro W3" pitchFamily="1" charset="-128"/>
                <a:cs typeface="ヒラギノ角ゴ Pro W3" charset="0"/>
              </a:rPr>
              <a:t>             a.   If the area is a crime scene, do not disturb evidence if possible.</a:t>
            </a:r>
          </a:p>
          <a:p>
            <a:r>
              <a:rPr lang="en-US" sz="1200" kern="1200" dirty="0">
                <a:solidFill>
                  <a:schemeClr val="tx1"/>
                </a:solidFill>
                <a:effectLst/>
                <a:latin typeface="Times New Roman" pitchFamily="18" charset="0"/>
                <a:ea typeface="ヒラギノ角ゴ Pro W3" pitchFamily="1" charset="-128"/>
                <a:cs typeface="ヒラギノ角ゴ Pro W3" charset="0"/>
              </a:rPr>
              <a:t>             b.   Request the assistance of law enforcement for scenes involving violence.</a:t>
            </a:r>
          </a:p>
          <a:p>
            <a:r>
              <a:rPr lang="en-US" sz="1200" kern="1200" dirty="0">
                <a:solidFill>
                  <a:schemeClr val="tx1"/>
                </a:solidFill>
                <a:effectLst/>
                <a:latin typeface="Times New Roman" pitchFamily="18" charset="0"/>
                <a:ea typeface="ヒラギノ角ゴ Pro W3" pitchFamily="1" charset="-128"/>
                <a:cs typeface="ヒラギノ角ゴ Pro W3" charset="0"/>
              </a:rPr>
              <a:t>             c.    If needed, call for electrical utility, fire department, or ALS units early.</a:t>
            </a:r>
          </a:p>
          <a:p>
            <a:r>
              <a:rPr lang="en-US" sz="1200" kern="1200" dirty="0">
                <a:solidFill>
                  <a:schemeClr val="tx1"/>
                </a:solidFill>
                <a:effectLst/>
                <a:latin typeface="Times New Roman" pitchFamily="18" charset="0"/>
                <a:ea typeface="ヒラギノ角ゴ Pro W3" pitchFamily="1" charset="-128"/>
                <a:cs typeface="ヒラギノ角ゴ Pro W3" charset="0"/>
              </a:rPr>
              <a:t>       2.   Mechanism of injury</a:t>
            </a:r>
          </a:p>
          <a:p>
            <a:r>
              <a:rPr lang="en-US" sz="1200" kern="1200" dirty="0">
                <a:solidFill>
                  <a:schemeClr val="tx1"/>
                </a:solidFill>
                <a:effectLst/>
                <a:latin typeface="Times New Roman" pitchFamily="18" charset="0"/>
                <a:ea typeface="ヒラギノ角ゴ Pro W3" pitchFamily="1" charset="-128"/>
                <a:cs typeface="ヒラギノ角ゴ Pro W3" charset="0"/>
              </a:rPr>
              <a:t>             a.   Chest injuries are common in motor vehicle crashes, falls, industrial accidents, and assaults.</a:t>
            </a:r>
          </a:p>
          <a:p>
            <a:r>
              <a:rPr lang="en-US" sz="1200" kern="1200" dirty="0">
                <a:solidFill>
                  <a:schemeClr val="tx1"/>
                </a:solidFill>
                <a:effectLst/>
                <a:latin typeface="Times New Roman" pitchFamily="18" charset="0"/>
                <a:ea typeface="ヒラギノ角ゴ Pro W3" pitchFamily="1" charset="-128"/>
                <a:cs typeface="ヒラギノ角ゴ Pro W3" charset="0"/>
              </a:rPr>
              <a:t>             b.   Determine the number of patients and consider spinal stabilization.</a:t>
            </a:r>
          </a:p>
          <a:p>
            <a:r>
              <a:rPr lang="en-US" altLang="en-US" b="1" dirty="0">
                <a:latin typeface="Times New Roman" charset="0"/>
                <a:ea typeface="ヒラギノ角ゴ Pro W3" charset="-128"/>
              </a:rPr>
              <a:t>	</a:t>
            </a:r>
            <a:endParaRPr lang="en-US" altLang="en-US" dirty="0">
              <a:latin typeface="Times New Roman" charset="0"/>
              <a:ea typeface="ヒラギノ角ゴ Pro W3" charset="-128"/>
            </a:endParaRP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2B0E6AD-BC61-3845-9D45-376AA9A4D7AA}" type="slidenum">
              <a:rPr lang="en-US" altLang="en-US" sz="1200"/>
              <a:pPr eaLnBrk="1" hangingPunct="1"/>
              <a:t>25</a:t>
            </a:fld>
            <a:endParaRPr lang="en-US" altLang="en-US" sz="1200" dirty="0"/>
          </a:p>
        </p:txBody>
      </p:sp>
    </p:spTree>
    <p:extLst>
      <p:ext uri="{BB962C8B-B14F-4D97-AF65-F5344CB8AC3E}">
        <p14:creationId xmlns:p14="http://schemas.microsoft.com/office/powerpoint/2010/main" val="1211537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2.    Mechanism of injury</a:t>
            </a:r>
          </a:p>
          <a:p>
            <a:r>
              <a:rPr lang="en-US" altLang="en-US" dirty="0">
                <a:latin typeface="Times New Roman" charset="0"/>
                <a:ea typeface="ヒラギノ角ゴ Pro W3" charset="-128"/>
              </a:rPr>
              <a:t>       a.    Chest injuries are common in motor vehicle crashes, falls, industrial accidents, and assaults.</a:t>
            </a:r>
          </a:p>
          <a:p>
            <a:r>
              <a:rPr lang="en-US" altLang="en-US" dirty="0">
                <a:latin typeface="Times New Roman" charset="0"/>
                <a:ea typeface="ヒラギノ角ゴ Pro W3" charset="-128"/>
              </a:rPr>
              <a:t>       b.    Determine the number of patients and consider spinal stabilization.</a:t>
            </a:r>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79FA8C4-1A0A-354D-9CFC-360FF4AEFB29}" type="slidenum">
              <a:rPr lang="en-US" altLang="en-US" sz="1200"/>
              <a:pPr eaLnBrk="1" hangingPunct="1"/>
              <a:t>26</a:t>
            </a:fld>
            <a:endParaRPr lang="en-US" altLang="en-US" sz="1200" dirty="0"/>
          </a:p>
        </p:txBody>
      </p:sp>
    </p:spTree>
    <p:extLst>
      <p:ext uri="{BB962C8B-B14F-4D97-AF65-F5344CB8AC3E}">
        <p14:creationId xmlns:p14="http://schemas.microsoft.com/office/powerpoint/2010/main" val="20162884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B.    Primary assessment</a:t>
            </a:r>
            <a:endParaRPr lang="en-US" altLang="en-US" b="1" dirty="0">
              <a:latin typeface="Times New Roman" charset="0"/>
              <a:ea typeface="ヒラギノ角ゴ Pro W3" charset="-128"/>
            </a:endParaRPr>
          </a:p>
          <a:p>
            <a:r>
              <a:rPr lang="en-US" altLang="en-US" b="1" dirty="0">
                <a:latin typeface="Times New Roman" charset="0"/>
                <a:ea typeface="ヒラギノ角ゴ Pro W3" charset="-128"/>
              </a:rPr>
              <a:t>       </a:t>
            </a:r>
            <a:r>
              <a:rPr lang="en-US" altLang="en-US" dirty="0">
                <a:latin typeface="Times New Roman" charset="0"/>
                <a:ea typeface="ヒラギノ角ゴ Pro W3" charset="-128"/>
              </a:rPr>
              <a:t>1.    Form a general impression.</a:t>
            </a:r>
          </a:p>
          <a:p>
            <a:r>
              <a:rPr lang="en-US" altLang="en-US" dirty="0">
                <a:latin typeface="Times New Roman" charset="0"/>
                <a:ea typeface="ヒラギノ角ゴ Pro W3" charset="-128"/>
              </a:rPr>
              <a:t>              a.    Life-threatening hemorrhage, when present, should be addressed immediately, even before airway concerns.</a:t>
            </a:r>
          </a:p>
          <a:p>
            <a:r>
              <a:rPr lang="en-US" altLang="en-US" dirty="0">
                <a:latin typeface="Times New Roman" charset="0"/>
                <a:ea typeface="ヒラギノ角ゴ Pro W3" charset="-128"/>
              </a:rPr>
              <a:t>              b.    Note the patient</a:t>
            </a:r>
            <a:r>
              <a:rPr lang="ja-JP" altLang="en-US" dirty="0">
                <a:latin typeface="Times New Roman" charset="0"/>
                <a:ea typeface="ヒラギノ角ゴ Pro W3" charset="-128"/>
              </a:rPr>
              <a:t>’</a:t>
            </a:r>
            <a:r>
              <a:rPr lang="en-US" altLang="ja-JP" dirty="0">
                <a:latin typeface="Times New Roman" charset="0"/>
                <a:ea typeface="ヒラギノ角ゴ Pro W3" charset="-128"/>
              </a:rPr>
              <a:t>s level of consciousness.</a:t>
            </a:r>
          </a:p>
          <a:p>
            <a:r>
              <a:rPr lang="en-US" altLang="en-US" dirty="0">
                <a:latin typeface="Times New Roman" charset="0"/>
                <a:ea typeface="ヒラギノ角ゴ Pro W3" charset="-128"/>
              </a:rPr>
              <a:t>              c.    Perform a rapid physical examination.</a:t>
            </a:r>
          </a:p>
          <a:p>
            <a:r>
              <a:rPr lang="en-US" altLang="en-US" dirty="0">
                <a:latin typeface="Times New Roman" charset="0"/>
                <a:ea typeface="ヒラギノ角ゴ Pro W3" charset="-128"/>
              </a:rPr>
              <a:t>			</a:t>
            </a: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3C80B82-AEAE-5742-B50E-312A128D3421}" type="slidenum">
              <a:rPr lang="en-US" altLang="en-US" sz="1200"/>
              <a:pPr eaLnBrk="1" hangingPunct="1"/>
              <a:t>27</a:t>
            </a:fld>
            <a:endParaRPr lang="en-US" altLang="en-US" sz="1200" dirty="0"/>
          </a:p>
        </p:txBody>
      </p:sp>
    </p:spTree>
    <p:extLst>
      <p:ext uri="{BB962C8B-B14F-4D97-AF65-F5344CB8AC3E}">
        <p14:creationId xmlns:p14="http://schemas.microsoft.com/office/powerpoint/2010/main" val="4680799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2.    Airway and breathing</a:t>
            </a:r>
          </a:p>
          <a:p>
            <a:r>
              <a:rPr lang="en-US" altLang="en-US" dirty="0">
                <a:latin typeface="Times New Roman" charset="0"/>
                <a:ea typeface="ヒラギノ角ゴ Pro W3" charset="-128"/>
              </a:rPr>
              <a:t>       a.    Ensure that the patient has a clear and patent airway.</a:t>
            </a:r>
          </a:p>
          <a:p>
            <a:r>
              <a:rPr lang="en-US" altLang="en-US" dirty="0">
                <a:latin typeface="Times New Roman" charset="0"/>
                <a:ea typeface="ヒラギノ角ゴ Pro W3" charset="-128"/>
              </a:rPr>
              <a:t>       b.    Consider early cervical spinal stabilization when blunt trauma is present.</a:t>
            </a:r>
          </a:p>
          <a:p>
            <a:r>
              <a:rPr lang="en-US" altLang="en-US" dirty="0">
                <a:latin typeface="Times New Roman" charset="0"/>
                <a:ea typeface="ヒラギノ角ゴ Pro W3" charset="-128"/>
              </a:rPr>
              <a:t>       c.    Note whether the jugular veins are distended.</a:t>
            </a:r>
          </a:p>
          <a:p>
            <a:r>
              <a:rPr lang="en-US" altLang="en-US" dirty="0">
                <a:latin typeface="Times New Roman" charset="0"/>
                <a:ea typeface="ヒラギノ角ゴ Pro W3" charset="-128"/>
              </a:rPr>
              <a:t>              i.    Sign of pressure (tamponade) on the heart</a:t>
            </a:r>
          </a:p>
          <a:p>
            <a:r>
              <a:rPr lang="en-US" altLang="en-US" dirty="0">
                <a:latin typeface="Times New Roman" charset="0"/>
                <a:ea typeface="ヒラギノ角ゴ Pro W3" charset="-128"/>
              </a:rPr>
              <a:t>       d.    Determine whether breathing is present and adequate.</a:t>
            </a:r>
          </a:p>
          <a:p>
            <a:r>
              <a:rPr lang="en-US" altLang="en-US" dirty="0">
                <a:latin typeface="Times New Roman" charset="0"/>
                <a:ea typeface="ヒラギノ角ゴ Pro W3" charset="-128"/>
              </a:rPr>
              <a:t>       e.    Inspect for DCAP-BTLS.</a:t>
            </a: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BBD4A48-166B-A04A-9955-DDBD4B1A229D}" type="slidenum">
              <a:rPr lang="en-US" altLang="en-US" sz="1200"/>
              <a:pPr eaLnBrk="1" hangingPunct="1"/>
              <a:t>28</a:t>
            </a:fld>
            <a:endParaRPr lang="en-US" altLang="en-US" sz="1200" dirty="0"/>
          </a:p>
        </p:txBody>
      </p:sp>
    </p:spTree>
    <p:extLst>
      <p:ext uri="{BB962C8B-B14F-4D97-AF65-F5344CB8AC3E}">
        <p14:creationId xmlns:p14="http://schemas.microsoft.com/office/powerpoint/2010/main" val="3590380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f.    Look for equal expansion of the chest wall.</a:t>
            </a:r>
          </a:p>
          <a:p>
            <a:r>
              <a:rPr lang="en-US" altLang="en-US" dirty="0">
                <a:latin typeface="Times New Roman" charset="0"/>
                <a:ea typeface="ヒラギノ角ゴ Pro W3" charset="-128"/>
              </a:rPr>
              <a:t>g.   Check for paradoxical motion, an abnormality associated with multiple fractured ribs.</a:t>
            </a:r>
          </a:p>
          <a:p>
            <a:r>
              <a:rPr lang="en-US" altLang="en-US" dirty="0">
                <a:latin typeface="Times New Roman" charset="0"/>
                <a:ea typeface="ヒラギノ角ゴ Pro W3" charset="-128"/>
              </a:rPr>
              <a:t>h.   Apply occlusive dressings to all penetrating injuries to the chest.</a:t>
            </a:r>
          </a:p>
          <a:p>
            <a:r>
              <a:rPr lang="en-US" sz="1200" kern="1200" dirty="0">
                <a:solidFill>
                  <a:schemeClr val="tx1"/>
                </a:solidFill>
                <a:effectLst/>
                <a:latin typeface="Times New Roman" pitchFamily="18" charset="0"/>
                <a:ea typeface="ヒラギノ角ゴ Pro W3" pitchFamily="1" charset="-128"/>
                <a:cs typeface="ヒラギノ角ゴ Pro W3" charset="0"/>
              </a:rPr>
              <a:t>i.    Apply oxygen with a nonrebreathing mask at 15 L/min.</a:t>
            </a:r>
          </a:p>
          <a:p>
            <a:r>
              <a:rPr lang="en-US" sz="1200" kern="1200" dirty="0">
                <a:solidFill>
                  <a:schemeClr val="tx1"/>
                </a:solidFill>
                <a:effectLst/>
                <a:latin typeface="Times New Roman" pitchFamily="18" charset="0"/>
                <a:ea typeface="ヒラギノ角ゴ Pro W3" pitchFamily="1" charset="-128"/>
                <a:cs typeface="ヒラギノ角ゴ Pro W3" charset="0"/>
              </a:rPr>
              <a:t>j.    Provide positive pressure ventilation with 100% if breathing is inadequate.</a:t>
            </a:r>
          </a:p>
          <a:p>
            <a:endParaRPr lang="en-US" altLang="en-US" dirty="0">
              <a:latin typeface="Times New Roman" charset="0"/>
              <a:ea typeface="ヒラギノ角ゴ Pro W3" charset="-128"/>
            </a:endParaRP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3D91953-E822-BD4C-91E1-56CF35CDAFE0}" type="slidenum">
              <a:rPr lang="en-US" altLang="en-US" sz="1200"/>
              <a:pPr eaLnBrk="1" hangingPunct="1"/>
              <a:t>29</a:t>
            </a:fld>
            <a:endParaRPr lang="en-US" altLang="en-US" sz="1200" dirty="0"/>
          </a:p>
        </p:txBody>
      </p:sp>
    </p:spTree>
    <p:extLst>
      <p:ext uri="{BB962C8B-B14F-4D97-AF65-F5344CB8AC3E}">
        <p14:creationId xmlns:p14="http://schemas.microsoft.com/office/powerpoint/2010/main" val="20705553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k.    Be alert for decreasing oxygen saturation.</a:t>
            </a:r>
          </a:p>
          <a:p>
            <a:r>
              <a:rPr lang="en-US" altLang="en-US" dirty="0">
                <a:latin typeface="Times New Roman" charset="0"/>
                <a:ea typeface="ヒラギノ角ゴ Pro W3" charset="-128"/>
              </a:rPr>
              <a:t>l.     Be alert for signs of impending tension pneumothorax</a:t>
            </a: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A9BF1AC-9AAA-E949-972B-284CF81726DE}" type="slidenum">
              <a:rPr lang="en-US" altLang="en-US" sz="1200"/>
              <a:pPr eaLnBrk="1" hangingPunct="1"/>
              <a:t>30</a:t>
            </a:fld>
            <a:endParaRPr lang="en-US" altLang="en-US" sz="1200" dirty="0"/>
          </a:p>
        </p:txBody>
      </p:sp>
    </p:spTree>
    <p:extLst>
      <p:ext uri="{BB962C8B-B14F-4D97-AF65-F5344CB8AC3E}">
        <p14:creationId xmlns:p14="http://schemas.microsoft.com/office/powerpoint/2010/main" val="1999020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National EMS Education Standard Competencies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Pathophysiology, assessment, and management of</a:t>
            </a:r>
          </a:p>
          <a:p>
            <a:r>
              <a:rPr lang="en-US" altLang="en-US" dirty="0">
                <a:latin typeface="Times New Roman" charset="0"/>
                <a:ea typeface="ヒラギノ角ゴ Pro W3" charset="-128"/>
              </a:rPr>
              <a:t>• Blunt versus penetrating mechanisms </a:t>
            </a:r>
          </a:p>
          <a:p>
            <a:r>
              <a:rPr lang="en-US" altLang="en-US" dirty="0">
                <a:latin typeface="Times New Roman" charset="0"/>
                <a:ea typeface="ヒラギノ角ゴ Pro W3" charset="-128"/>
              </a:rPr>
              <a:t>• Hemothorax </a:t>
            </a:r>
          </a:p>
          <a:p>
            <a:endParaRPr lang="en-US" altLang="en-US" dirty="0">
              <a:latin typeface="Times New Roman" charset="0"/>
              <a:ea typeface="ヒラギノ角ゴ Pro W3" charset="-128"/>
            </a:endParaRP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4C2CE9E-76DA-394B-A3C3-EBE241DC6429}" type="slidenum">
              <a:rPr lang="en-US" altLang="en-US" sz="1200"/>
              <a:pPr eaLnBrk="1" hangingPunct="1"/>
              <a:t>4</a:t>
            </a:fld>
            <a:endParaRPr lang="en-US" altLang="en-US" sz="1200" dirty="0"/>
          </a:p>
        </p:txBody>
      </p:sp>
    </p:spTree>
    <p:extLst>
      <p:ext uri="{BB962C8B-B14F-4D97-AF65-F5344CB8AC3E}">
        <p14:creationId xmlns:p14="http://schemas.microsoft.com/office/powerpoint/2010/main" val="8056840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3.    Circulation</a:t>
            </a:r>
          </a:p>
          <a:p>
            <a:r>
              <a:rPr lang="en-US" altLang="en-US" dirty="0">
                <a:latin typeface="Times New Roman" charset="0"/>
                <a:ea typeface="ヒラギノ角ゴ Pro W3" charset="-128"/>
              </a:rPr>
              <a:t>       a.    Assess the pulse and determine whether it is present and adequate. If the pulse is too fast or too slow, or if the skin is pale, cool, or clammy, consider the patient to be in shock.</a:t>
            </a:r>
          </a:p>
          <a:p>
            <a:r>
              <a:rPr lang="en-US" altLang="en-US" dirty="0">
                <a:latin typeface="Times New Roman" charset="0"/>
                <a:ea typeface="ヒラギノ角ゴ Pro W3" charset="-128"/>
              </a:rPr>
              <a:t>       b.    Address life-threatening external bleeding immediately.</a:t>
            </a:r>
          </a:p>
          <a:p>
            <a:r>
              <a:rPr lang="en-US" altLang="en-US" dirty="0">
                <a:latin typeface="Times New Roman" charset="0"/>
                <a:ea typeface="ヒラギノ角ゴ Pro W3" charset="-128"/>
              </a:rPr>
              <a:t>		</a:t>
            </a: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942B394-3ADC-F149-BD34-44B3D32406E2}" type="slidenum">
              <a:rPr lang="en-US" altLang="en-US" sz="1200"/>
              <a:pPr eaLnBrk="1" hangingPunct="1"/>
              <a:t>31</a:t>
            </a:fld>
            <a:endParaRPr lang="en-US" altLang="en-US" sz="1200" dirty="0"/>
          </a:p>
        </p:txBody>
      </p:sp>
    </p:spTree>
    <p:extLst>
      <p:ext uri="{BB962C8B-B14F-4D97-AF65-F5344CB8AC3E}">
        <p14:creationId xmlns:p14="http://schemas.microsoft.com/office/powerpoint/2010/main" val="1537685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4.   Transport decision</a:t>
            </a:r>
          </a:p>
          <a:p>
            <a:r>
              <a:rPr lang="en-US" altLang="en-US" dirty="0">
                <a:latin typeface="Times New Roman" charset="0"/>
                <a:ea typeface="ヒラギノ角ゴ Pro W3" charset="-128"/>
              </a:rPr>
              <a:t>       a.    Priority patients are those who have a problem with their airway, breathing, or circulation.</a:t>
            </a:r>
          </a:p>
          <a:p>
            <a:r>
              <a:rPr lang="en-US" altLang="en-US" dirty="0">
                <a:latin typeface="Times New Roman" charset="0"/>
                <a:ea typeface="ヒラギノ角ゴ Pro W3" charset="-128"/>
              </a:rPr>
              <a:t>       b.    Pay attention to subtle clues:</a:t>
            </a:r>
          </a:p>
          <a:p>
            <a:r>
              <a:rPr lang="en-US" altLang="en-US" baseline="0" dirty="0">
                <a:latin typeface="Times New Roman" charset="0"/>
                <a:ea typeface="ヒラギノ角ゴ Pro W3" charset="-128"/>
              </a:rPr>
              <a:t>              </a:t>
            </a:r>
            <a:r>
              <a:rPr lang="en-US" altLang="en-US" dirty="0" err="1">
                <a:latin typeface="Times New Roman" charset="0"/>
                <a:ea typeface="ヒラギノ角ゴ Pro W3" charset="-128"/>
              </a:rPr>
              <a:t>i.</a:t>
            </a:r>
            <a:r>
              <a:rPr lang="en-US" altLang="en-US" dirty="0">
                <a:latin typeface="Times New Roman" charset="0"/>
                <a:ea typeface="ヒラギノ角ゴ Pro W3" charset="-128"/>
              </a:rPr>
              <a:t>    Appearance of the skin</a:t>
            </a:r>
          </a:p>
          <a:p>
            <a:r>
              <a:rPr lang="en-US" altLang="en-US" baseline="0" dirty="0">
                <a:latin typeface="Times New Roman" charset="0"/>
                <a:ea typeface="ヒラギノ角ゴ Pro W3" charset="-128"/>
              </a:rPr>
              <a:t>              </a:t>
            </a:r>
            <a:r>
              <a:rPr lang="en-US" altLang="en-US" dirty="0" err="1">
                <a:latin typeface="Times New Roman" charset="0"/>
                <a:ea typeface="ヒラギノ角ゴ Pro W3" charset="-128"/>
              </a:rPr>
              <a:t>ii.</a:t>
            </a:r>
            <a:r>
              <a:rPr lang="en-US" altLang="en-US" dirty="0">
                <a:latin typeface="Times New Roman" charset="0"/>
                <a:ea typeface="ヒラギノ角ゴ Pro W3" charset="-128"/>
              </a:rPr>
              <a:t>   Level of consciousness</a:t>
            </a:r>
          </a:p>
          <a:p>
            <a:r>
              <a:rPr lang="en-US" altLang="en-US" baseline="0" dirty="0">
                <a:latin typeface="Times New Roman" charset="0"/>
                <a:ea typeface="ヒラギノ角ゴ Pro W3" charset="-128"/>
              </a:rPr>
              <a:t>              </a:t>
            </a:r>
            <a:r>
              <a:rPr lang="en-US" altLang="en-US" dirty="0">
                <a:latin typeface="Times New Roman" charset="0"/>
                <a:ea typeface="ヒラギノ角ゴ Pro W3" charset="-128"/>
              </a:rPr>
              <a:t>iii.  A sense of impending doom in the patient</a:t>
            </a:r>
          </a:p>
          <a:p>
            <a:r>
              <a:rPr lang="en-US" altLang="en-US" dirty="0">
                <a:latin typeface="Times New Roman" charset="0"/>
                <a:ea typeface="ヒラギノ角ゴ Pro W3" charset="-128"/>
              </a:rPr>
              <a:t>        c.   When in doubt, transport the patient rapidly to a hospital 	</a:t>
            </a:r>
          </a:p>
          <a:p>
            <a:r>
              <a:rPr lang="en-US" altLang="en-US" dirty="0">
                <a:latin typeface="Times New Roman" charset="0"/>
                <a:ea typeface="ヒラギノ角ゴ Pro W3" charset="-128"/>
              </a:rPr>
              <a:t>        d.   Table 30-1 lists the </a:t>
            </a:r>
            <a:r>
              <a:rPr lang="ja-JP" altLang="en-US" dirty="0">
                <a:latin typeface="Times New Roman" charset="0"/>
                <a:ea typeface="ヒラギノ角ゴ Pro W3" charset="-128"/>
              </a:rPr>
              <a:t>“</a:t>
            </a:r>
            <a:r>
              <a:rPr lang="en-US" altLang="ja-JP" dirty="0">
                <a:latin typeface="Times New Roman" charset="0"/>
                <a:ea typeface="ヒラギノ角ゴ Pro W3" charset="-128"/>
              </a:rPr>
              <a:t>deadly dozen</a:t>
            </a:r>
            <a:r>
              <a:rPr lang="ja-JP" altLang="en-US" dirty="0">
                <a:latin typeface="Times New Roman" charset="0"/>
                <a:ea typeface="ヒラギノ角ゴ Pro W3" charset="-128"/>
              </a:rPr>
              <a:t>”</a:t>
            </a:r>
            <a:r>
              <a:rPr lang="en-US" altLang="ja-JP" dirty="0">
                <a:latin typeface="Times New Roman" charset="0"/>
                <a:ea typeface="ヒラギノ角ゴ Pro W3" charset="-128"/>
              </a:rPr>
              <a:t> chest injuries.</a:t>
            </a:r>
            <a:endParaRPr lang="en-US" altLang="en-US" dirty="0">
              <a:latin typeface="Times New Roman" charset="0"/>
              <a:ea typeface="ヒラギノ角ゴ Pro W3" charset="-128"/>
            </a:endParaRP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07D7AFC-B822-6243-8CBA-153F8BA92164}" type="slidenum">
              <a:rPr lang="en-US" altLang="en-US" sz="1200"/>
              <a:pPr eaLnBrk="1" hangingPunct="1"/>
              <a:t>32</a:t>
            </a:fld>
            <a:endParaRPr lang="en-US" altLang="en-US" sz="1200" dirty="0"/>
          </a:p>
        </p:txBody>
      </p:sp>
    </p:spTree>
    <p:extLst>
      <p:ext uri="{BB962C8B-B14F-4D97-AF65-F5344CB8AC3E}">
        <p14:creationId xmlns:p14="http://schemas.microsoft.com/office/powerpoint/2010/main" val="9644025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The table on this slide lists the deadly dozen chest injuries. </a:t>
            </a: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1A61DEB-B7DD-A044-881A-94A1E5DCE715}" type="slidenum">
              <a:rPr lang="en-US" altLang="en-US" sz="1200"/>
              <a:pPr eaLnBrk="1" hangingPunct="1"/>
              <a:t>33</a:t>
            </a:fld>
            <a:endParaRPr lang="en-US" altLang="en-US" sz="1200" dirty="0"/>
          </a:p>
        </p:txBody>
      </p:sp>
    </p:spTree>
    <p:extLst>
      <p:ext uri="{BB962C8B-B14F-4D97-AF65-F5344CB8AC3E}">
        <p14:creationId xmlns:p14="http://schemas.microsoft.com/office/powerpoint/2010/main" val="16550781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C.    History taking</a:t>
            </a:r>
            <a:endParaRPr lang="en-US" altLang="en-US" b="1" dirty="0">
              <a:latin typeface="Times New Roman" charset="0"/>
              <a:ea typeface="ヒラギノ角ゴ Pro W3" charset="-128"/>
            </a:endParaRPr>
          </a:p>
          <a:p>
            <a:r>
              <a:rPr lang="en-US" altLang="en-US" b="1" dirty="0">
                <a:latin typeface="Times New Roman" charset="0"/>
                <a:ea typeface="ヒラギノ角ゴ Pro W3" charset="-128"/>
              </a:rPr>
              <a:t>       </a:t>
            </a:r>
            <a:r>
              <a:rPr lang="en-US" altLang="en-US" dirty="0">
                <a:latin typeface="Times New Roman" charset="0"/>
                <a:ea typeface="ヒラギノ角ゴ Pro W3" charset="-128"/>
              </a:rPr>
              <a:t>1.    Investigate the chief complaint.</a:t>
            </a:r>
          </a:p>
          <a:p>
            <a:r>
              <a:rPr lang="en-US" altLang="en-US" dirty="0">
                <a:latin typeface="Times New Roman" charset="0"/>
                <a:ea typeface="ヒラギノ角ゴ Pro W3" charset="-128"/>
              </a:rPr>
              <a:t>              a.    Further investigate the mechanism of injury (MOI).</a:t>
            </a:r>
          </a:p>
          <a:p>
            <a:r>
              <a:rPr lang="en-US" altLang="en-US" dirty="0">
                <a:latin typeface="Times New Roman" charset="0"/>
                <a:ea typeface="ヒラギノ角ゴ Pro W3" charset="-128"/>
              </a:rPr>
              <a:t>              b.    Identify associated signs and symptoms and pertinent negatives.	</a:t>
            </a:r>
          </a:p>
          <a:p>
            <a:r>
              <a:rPr lang="en-US" sz="1200" kern="1200" dirty="0">
                <a:solidFill>
                  <a:schemeClr val="tx1"/>
                </a:solidFill>
                <a:effectLst/>
                <a:latin typeface="Times New Roman" charset="0"/>
                <a:ea typeface="ヒラギノ角ゴ Pro W3" charset="-128"/>
                <a:cs typeface="ヒラギノ角ゴ Pro W3" charset="0"/>
              </a:rPr>
              <a:t>   </a:t>
            </a:r>
            <a:r>
              <a:rPr lang="en-US" sz="1200" kern="1200" dirty="0">
                <a:solidFill>
                  <a:schemeClr val="tx1"/>
                </a:solidFill>
                <a:effectLst/>
                <a:latin typeface="Times New Roman" pitchFamily="18" charset="0"/>
                <a:ea typeface="ヒラギノ角ゴ Pro W3" pitchFamily="1" charset="-128"/>
                <a:cs typeface="ヒラギノ角ゴ Pro W3" charset="0"/>
              </a:rPr>
              <a:t>    2.    Questions should focus on the MOI:</a:t>
            </a:r>
          </a:p>
          <a:p>
            <a:r>
              <a:rPr lang="en-US" sz="1200" kern="1200" dirty="0">
                <a:solidFill>
                  <a:schemeClr val="tx1"/>
                </a:solidFill>
                <a:effectLst/>
                <a:latin typeface="Times New Roman" pitchFamily="18" charset="0"/>
                <a:ea typeface="ヒラギノ角ゴ Pro W3" pitchFamily="1" charset="-128"/>
                <a:cs typeface="ヒラギノ角ゴ Pro W3" charset="0"/>
              </a:rPr>
              <a:t>              a.   Speed of the vehicle or height of the fall</a:t>
            </a:r>
          </a:p>
          <a:p>
            <a:r>
              <a:rPr lang="en-US" sz="1200" kern="1200" dirty="0">
                <a:solidFill>
                  <a:schemeClr val="tx1"/>
                </a:solidFill>
                <a:effectLst/>
                <a:latin typeface="Times New Roman" pitchFamily="18" charset="0"/>
                <a:ea typeface="ヒラギノ角ゴ Pro W3" pitchFamily="1" charset="-128"/>
                <a:cs typeface="ヒラギノ角ゴ Pro W3" charset="0"/>
              </a:rPr>
              <a:t>              b.   Use of safety equipment</a:t>
            </a:r>
          </a:p>
          <a:p>
            <a:r>
              <a:rPr lang="en-US" sz="1200" kern="1200" dirty="0">
                <a:solidFill>
                  <a:schemeClr val="tx1"/>
                </a:solidFill>
                <a:effectLst/>
                <a:latin typeface="Times New Roman" pitchFamily="18" charset="0"/>
                <a:ea typeface="ヒラギノ角ゴ Pro W3" pitchFamily="1" charset="-128"/>
                <a:cs typeface="ヒラギノ角ゴ Pro W3" charset="0"/>
              </a:rPr>
              <a:t>              c.   Type of weapon used</a:t>
            </a:r>
          </a:p>
          <a:p>
            <a:r>
              <a:rPr lang="en-US" sz="1200" kern="1200" dirty="0">
                <a:solidFill>
                  <a:schemeClr val="tx1"/>
                </a:solidFill>
                <a:effectLst/>
                <a:latin typeface="Times New Roman" pitchFamily="18" charset="0"/>
                <a:ea typeface="ヒラギノ角ゴ Pro W3" pitchFamily="1" charset="-128"/>
                <a:cs typeface="ヒラギノ角ゴ Pro W3" charset="0"/>
              </a:rPr>
              <a:t>              d.   Number of penetrating wounds</a:t>
            </a:r>
          </a:p>
          <a:p>
            <a:r>
              <a:rPr lang="en-US" sz="1200" kern="1200" dirty="0">
                <a:solidFill>
                  <a:schemeClr val="tx1"/>
                </a:solidFill>
                <a:effectLst/>
                <a:latin typeface="Times New Roman" pitchFamily="18" charset="0"/>
                <a:ea typeface="ヒラギノ角ゴ Pro W3" pitchFamily="1" charset="-128"/>
                <a:cs typeface="ヒラギノ角ゴ Pro W3" charset="0"/>
              </a:rPr>
              <a:t>       3.    SAMPLE history</a:t>
            </a:r>
          </a:p>
          <a:p>
            <a:r>
              <a:rPr lang="en-US" sz="1200" kern="1200" dirty="0">
                <a:solidFill>
                  <a:schemeClr val="tx1"/>
                </a:solidFill>
                <a:effectLst/>
                <a:latin typeface="Times New Roman" pitchFamily="18" charset="0"/>
                <a:ea typeface="ヒラギノ角ゴ Pro W3" pitchFamily="1" charset="-128"/>
                <a:cs typeface="ヒラギノ角ゴ Pro W3" charset="0"/>
              </a:rPr>
              <a:t>              a.   Complete a basic evaluation if time allows.</a:t>
            </a:r>
            <a:r>
              <a:rPr lang="en-US" altLang="en-US" dirty="0">
                <a:latin typeface="Times New Roman" charset="0"/>
                <a:ea typeface="ヒラギノ角ゴ Pro W3" charset="-128"/>
              </a:rPr>
              <a:t>		</a:t>
            </a: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54001A9-1C4C-9549-96BC-BD3E573C1E40}" type="slidenum">
              <a:rPr lang="en-US" altLang="en-US" sz="1200"/>
              <a:pPr eaLnBrk="1" hangingPunct="1"/>
              <a:t>34</a:t>
            </a:fld>
            <a:endParaRPr lang="en-US" altLang="en-US" sz="1200" dirty="0"/>
          </a:p>
        </p:txBody>
      </p:sp>
    </p:spTree>
    <p:extLst>
      <p:ext uri="{BB962C8B-B14F-4D97-AF65-F5344CB8AC3E}">
        <p14:creationId xmlns:p14="http://schemas.microsoft.com/office/powerpoint/2010/main" val="5428042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D.    Secondary assessment</a:t>
            </a:r>
            <a:endParaRPr lang="en-US" altLang="en-US" b="1" dirty="0">
              <a:latin typeface="Times New Roman" charset="0"/>
              <a:ea typeface="ヒラギノ角ゴ Pro W3" charset="-128"/>
            </a:endParaRPr>
          </a:p>
          <a:p>
            <a:r>
              <a:rPr lang="en-US" altLang="en-US" b="1" dirty="0">
                <a:latin typeface="Times New Roman" charset="0"/>
                <a:ea typeface="ヒラギノ角ゴ Pro W3" charset="-128"/>
              </a:rPr>
              <a:t>       </a:t>
            </a:r>
            <a:r>
              <a:rPr lang="en-US" altLang="en-US" dirty="0">
                <a:latin typeface="Times New Roman" charset="0"/>
                <a:ea typeface="ヒラギノ角ゴ Pro W3" charset="-128"/>
              </a:rPr>
              <a:t>1.    Physical examinations</a:t>
            </a:r>
          </a:p>
          <a:p>
            <a:r>
              <a:rPr lang="en-US" altLang="en-US" dirty="0">
                <a:latin typeface="Times New Roman" charset="0"/>
                <a:ea typeface="ヒラギノ角ゴ Pro W3" charset="-128"/>
              </a:rPr>
              <a:t>              a.    For an isolated injury with a limited MOI, focus on:</a:t>
            </a:r>
          </a:p>
          <a:p>
            <a:r>
              <a:rPr lang="en-US" altLang="en-US" dirty="0">
                <a:latin typeface="Times New Roman" charset="0"/>
                <a:ea typeface="ヒラギノ角ゴ Pro W3" charset="-128"/>
              </a:rPr>
              <a:t>                     </a:t>
            </a:r>
            <a:r>
              <a:rPr lang="en-US" altLang="en-US" dirty="0" err="1">
                <a:latin typeface="Times New Roman" charset="0"/>
                <a:ea typeface="ヒラギノ角ゴ Pro W3" charset="-128"/>
              </a:rPr>
              <a:t>i.</a:t>
            </a:r>
            <a:r>
              <a:rPr lang="en-US" altLang="en-US" dirty="0">
                <a:latin typeface="Times New Roman" charset="0"/>
                <a:ea typeface="ヒラギノ角ゴ Pro W3" charset="-128"/>
              </a:rPr>
              <a:t>     Isolated injury</a:t>
            </a:r>
          </a:p>
          <a:p>
            <a:r>
              <a:rPr lang="en-US" altLang="en-US" dirty="0">
                <a:latin typeface="Times New Roman" charset="0"/>
                <a:ea typeface="ヒラギノ角ゴ Pro W3" charset="-128"/>
              </a:rPr>
              <a:t>                     </a:t>
            </a:r>
            <a:r>
              <a:rPr lang="en-US" altLang="en-US" dirty="0" err="1">
                <a:latin typeface="Times New Roman" charset="0"/>
                <a:ea typeface="ヒラギノ角ゴ Pro W3" charset="-128"/>
              </a:rPr>
              <a:t>ii.</a:t>
            </a:r>
            <a:r>
              <a:rPr lang="en-US" altLang="en-US" dirty="0">
                <a:latin typeface="Times New Roman" charset="0"/>
                <a:ea typeface="ヒラギノ角ゴ Pro W3" charset="-128"/>
              </a:rPr>
              <a:t>    Patient</a:t>
            </a:r>
            <a:r>
              <a:rPr lang="ja-JP" altLang="en-US" dirty="0">
                <a:latin typeface="Times New Roman" charset="0"/>
                <a:ea typeface="ヒラギノ角ゴ Pro W3" charset="-128"/>
              </a:rPr>
              <a:t>’</a:t>
            </a:r>
            <a:r>
              <a:rPr lang="en-US" altLang="ja-JP" dirty="0">
                <a:latin typeface="Times New Roman" charset="0"/>
                <a:ea typeface="ヒラギノ角ゴ Pro W3" charset="-128"/>
              </a:rPr>
              <a:t>s complaint</a:t>
            </a:r>
          </a:p>
          <a:p>
            <a:r>
              <a:rPr lang="en-US" altLang="en-US" dirty="0">
                <a:latin typeface="Times New Roman" charset="0"/>
                <a:ea typeface="ヒラギノ角ゴ Pro W3" charset="-128"/>
              </a:rPr>
              <a:t>                     iii.   Body region affected</a:t>
            </a:r>
          </a:p>
          <a:p>
            <a:r>
              <a:rPr lang="en-US" altLang="en-US" dirty="0">
                <a:latin typeface="Times New Roman" charset="0"/>
                <a:ea typeface="ヒラギノ角ゴ Pro W3" charset="-128"/>
              </a:rPr>
              <a:t>                     iv.   Ensuring wounds are identified and bleeding controlled</a:t>
            </a:r>
          </a:p>
          <a:p>
            <a:r>
              <a:rPr lang="en-US" altLang="en-US" dirty="0">
                <a:latin typeface="Times New Roman" charset="0"/>
                <a:ea typeface="ヒラギノ角ゴ Pro W3" charset="-128"/>
              </a:rPr>
              <a:t>                     v.    Location and extent of injury</a:t>
            </a:r>
          </a:p>
          <a:p>
            <a:r>
              <a:rPr lang="en-US" altLang="en-US" dirty="0">
                <a:latin typeface="Times New Roman" charset="0"/>
                <a:ea typeface="ヒラギノ角ゴ Pro W3" charset="-128"/>
              </a:rPr>
              <a:t>                     vi.   Assessment of all underlying systems</a:t>
            </a:r>
          </a:p>
          <a:p>
            <a:r>
              <a:rPr lang="en-US" altLang="en-US" dirty="0">
                <a:latin typeface="Times New Roman" charset="0"/>
                <a:ea typeface="ヒラギノ角ゴ Pro W3" charset="-128"/>
              </a:rPr>
              <a:t>                     vii.  Anterior and posterior aspects of the chest wall</a:t>
            </a:r>
          </a:p>
          <a:p>
            <a:r>
              <a:rPr lang="en-US" altLang="en-US" dirty="0">
                <a:latin typeface="Times New Roman" charset="0"/>
                <a:ea typeface="ヒラギノ角ゴ Pro W3" charset="-128"/>
              </a:rPr>
              <a:t>                     viii. Changes in the patient</a:t>
            </a:r>
            <a:r>
              <a:rPr lang="ja-JP" altLang="en-US" dirty="0">
                <a:latin typeface="Times New Roman" charset="0"/>
                <a:ea typeface="ヒラギノ角ゴ Pro W3" charset="-128"/>
              </a:rPr>
              <a:t>’</a:t>
            </a:r>
            <a:r>
              <a:rPr lang="en-US" altLang="ja-JP" dirty="0">
                <a:latin typeface="Times New Roman" charset="0"/>
                <a:ea typeface="ヒラギノ角ゴ Pro W3" charset="-128"/>
              </a:rPr>
              <a:t>s ability to maintain adequate respirations</a:t>
            </a:r>
            <a:endParaRPr lang="en-US" altLang="en-US" dirty="0">
              <a:latin typeface="Times New Roman" charset="0"/>
              <a:ea typeface="ヒラギノ角ゴ Pro W3" charset="-128"/>
            </a:endParaRPr>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A901C80-73C0-2C4A-98DE-D038582D9593}" type="slidenum">
              <a:rPr lang="en-US" altLang="en-US" sz="1200"/>
              <a:pPr eaLnBrk="1" hangingPunct="1"/>
              <a:t>35</a:t>
            </a:fld>
            <a:endParaRPr lang="en-US" altLang="en-US" sz="1200" dirty="0"/>
          </a:p>
        </p:txBody>
      </p:sp>
    </p:spTree>
    <p:extLst>
      <p:ext uri="{BB962C8B-B14F-4D97-AF65-F5344CB8AC3E}">
        <p14:creationId xmlns:p14="http://schemas.microsoft.com/office/powerpoint/2010/main" val="4007662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b.    For significant trauma likely affecting multiple systems, start with a rapid physical examination</a:t>
            </a:r>
          </a:p>
          <a:p>
            <a:r>
              <a:rPr lang="en-US" altLang="en-US" dirty="0">
                <a:latin typeface="Times New Roman" charset="0"/>
                <a:ea typeface="ヒラギノ角ゴ Pro W3" charset="-128"/>
              </a:rPr>
              <a:t>        i.    Use DCAP-BTLS to determine the nature and extent of the thoracic injury.</a:t>
            </a: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492E735-F8D9-7C43-9EA0-A236C2D8DD31}" type="slidenum">
              <a:rPr lang="en-US" altLang="en-US" sz="1200"/>
              <a:pPr eaLnBrk="1" hangingPunct="1"/>
              <a:t>36</a:t>
            </a:fld>
            <a:endParaRPr lang="en-US" altLang="en-US" sz="1200" dirty="0"/>
          </a:p>
        </p:txBody>
      </p:sp>
    </p:spTree>
    <p:extLst>
      <p:ext uri="{BB962C8B-B14F-4D97-AF65-F5344CB8AC3E}">
        <p14:creationId xmlns:p14="http://schemas.microsoft.com/office/powerpoint/2010/main" val="11689072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2.    Vital signs</a:t>
            </a:r>
          </a:p>
          <a:p>
            <a:r>
              <a:rPr lang="en-US" altLang="en-US" dirty="0">
                <a:latin typeface="Times New Roman" charset="0"/>
                <a:ea typeface="ヒラギノ角ゴ Pro W3" charset="-128"/>
              </a:rPr>
              <a:t>       a.    Assess pulse, respirations, blood pressure, skin condition, oxygen saturation, and pupils.</a:t>
            </a:r>
          </a:p>
          <a:p>
            <a:r>
              <a:rPr lang="en-US" altLang="en-US" dirty="0">
                <a:latin typeface="Times New Roman" charset="0"/>
                <a:ea typeface="ヒラギノ角ゴ Pro W3" charset="-128"/>
              </a:rPr>
              <a:t>       b.    Reevaluate the patient every 5 minutes or less.</a:t>
            </a:r>
          </a:p>
          <a:p>
            <a:r>
              <a:rPr lang="en-US" altLang="en-US" dirty="0">
                <a:latin typeface="Times New Roman" charset="0"/>
                <a:ea typeface="ヒラギノ角ゴ Pro W3" charset="-128"/>
              </a:rPr>
              <a:t>       c.    A rapid pulse or respiratory rate may indicate that the chest injury is causing a decrease in available oxygen (hypoxia) or blood loss resulting in decreased red blood cell count (hypoxemia).</a:t>
            </a:r>
          </a:p>
          <a:p>
            <a:r>
              <a:rPr lang="en-US" altLang="en-US" dirty="0">
                <a:latin typeface="Times New Roman" charset="0"/>
                <a:ea typeface="ヒラギノ角ゴ Pro W3" charset="-128"/>
              </a:rPr>
              <a:t>       d.    Increased work of breathing can be identified by the use of accessory muscles in the face, neck, and chest.</a:t>
            </a:r>
          </a:p>
          <a:p>
            <a:r>
              <a:rPr lang="en-US" altLang="en-US" dirty="0">
                <a:latin typeface="Times New Roman" charset="0"/>
                <a:ea typeface="ヒラギノ角ゴ Pro W3" charset="-128"/>
              </a:rPr>
              <a:t>       e.    Pulse and respiratory rates may decrease in later stages of chest injury.</a:t>
            </a:r>
          </a:p>
          <a:p>
            <a:r>
              <a:rPr lang="en-US" altLang="en-US" dirty="0">
                <a:latin typeface="Times New Roman" charset="0"/>
                <a:ea typeface="ヒラギノ角ゴ Pro W3" charset="-128"/>
              </a:rPr>
              <a:t>		</a:t>
            </a: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A5868BB-F51B-4D48-A8BB-A02032B63A2C}" type="slidenum">
              <a:rPr lang="en-US" altLang="en-US" sz="1200"/>
              <a:pPr eaLnBrk="1" hangingPunct="1"/>
              <a:t>37</a:t>
            </a:fld>
            <a:endParaRPr lang="en-US" altLang="en-US" sz="1200" dirty="0"/>
          </a:p>
        </p:txBody>
      </p:sp>
    </p:spTree>
    <p:extLst>
      <p:ext uri="{BB962C8B-B14F-4D97-AF65-F5344CB8AC3E}">
        <p14:creationId xmlns:p14="http://schemas.microsoft.com/office/powerpoint/2010/main" val="6437479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E.    Reassessment</a:t>
            </a:r>
            <a:endParaRPr lang="en-US" altLang="en-US" b="1" dirty="0">
              <a:latin typeface="Times New Roman" charset="0"/>
              <a:ea typeface="ヒラギノ角ゴ Pro W3" charset="-128"/>
            </a:endParaRPr>
          </a:p>
          <a:p>
            <a:r>
              <a:rPr lang="en-US" altLang="en-US" b="1" dirty="0">
                <a:latin typeface="Times New Roman" charset="0"/>
                <a:ea typeface="ヒラギノ角ゴ Pro W3" charset="-128"/>
              </a:rPr>
              <a:t>        </a:t>
            </a:r>
            <a:r>
              <a:rPr lang="en-US" altLang="en-US" dirty="0">
                <a:latin typeface="Times New Roman" charset="0"/>
                <a:ea typeface="ヒラギノ角ゴ Pro W3" charset="-128"/>
              </a:rPr>
              <a:t>1.    Repeat the primary assessment.</a:t>
            </a:r>
          </a:p>
          <a:p>
            <a:r>
              <a:rPr lang="en-US" altLang="en-US" dirty="0">
                <a:latin typeface="Times New Roman" charset="0"/>
                <a:ea typeface="ヒラギノ角ゴ Pro W3" charset="-128"/>
              </a:rPr>
              <a:t>        2.    Reassess the chief complaint.</a:t>
            </a:r>
          </a:p>
          <a:p>
            <a:r>
              <a:rPr lang="en-US" altLang="en-US" dirty="0">
                <a:latin typeface="Times New Roman" charset="0"/>
                <a:ea typeface="ヒラギノ角ゴ Pro W3" charset="-128"/>
              </a:rPr>
              <a:t>        3.    Reevaluate:</a:t>
            </a:r>
          </a:p>
          <a:p>
            <a:r>
              <a:rPr lang="en-US" altLang="en-US" dirty="0">
                <a:latin typeface="Times New Roman" charset="0"/>
                <a:ea typeface="ヒラギノ角ゴ Pro W3" charset="-128"/>
              </a:rPr>
              <a:t>               a.    Airway</a:t>
            </a:r>
          </a:p>
          <a:p>
            <a:r>
              <a:rPr lang="en-US" altLang="en-US" dirty="0">
                <a:latin typeface="Times New Roman" charset="0"/>
                <a:ea typeface="ヒラギノ角ゴ Pro W3" charset="-128"/>
              </a:rPr>
              <a:t>               </a:t>
            </a:r>
            <a:r>
              <a:rPr lang="en-US" altLang="en-US" dirty="0" err="1">
                <a:latin typeface="Times New Roman" charset="0"/>
                <a:ea typeface="ヒラギノ角ゴ Pro W3" charset="-128"/>
              </a:rPr>
              <a:t>b.</a:t>
            </a:r>
            <a:r>
              <a:rPr lang="en-US" altLang="en-US" dirty="0">
                <a:latin typeface="Times New Roman" charset="0"/>
                <a:ea typeface="ヒラギノ角ゴ Pro W3" charset="-128"/>
              </a:rPr>
              <a:t>    Breathing</a:t>
            </a:r>
          </a:p>
          <a:p>
            <a:r>
              <a:rPr lang="en-US" altLang="en-US" dirty="0">
                <a:latin typeface="Times New Roman" charset="0"/>
                <a:ea typeface="ヒラギノ角ゴ Pro W3" charset="-128"/>
              </a:rPr>
              <a:t>               </a:t>
            </a:r>
            <a:r>
              <a:rPr lang="en-US" altLang="en-US" dirty="0" err="1">
                <a:latin typeface="Times New Roman" charset="0"/>
                <a:ea typeface="ヒラギノ角ゴ Pro W3" charset="-128"/>
              </a:rPr>
              <a:t>c.</a:t>
            </a:r>
            <a:r>
              <a:rPr lang="en-US" altLang="en-US" dirty="0">
                <a:latin typeface="Times New Roman" charset="0"/>
                <a:ea typeface="ヒラギノ角ゴ Pro W3" charset="-128"/>
              </a:rPr>
              <a:t>    Pulse</a:t>
            </a:r>
          </a:p>
          <a:p>
            <a:r>
              <a:rPr lang="en-US" altLang="en-US" dirty="0">
                <a:latin typeface="Times New Roman" charset="0"/>
                <a:ea typeface="ヒラギノ角ゴ Pro W3" charset="-128"/>
              </a:rPr>
              <a:t>               </a:t>
            </a:r>
            <a:r>
              <a:rPr lang="en-US" altLang="en-US" dirty="0" err="1">
                <a:latin typeface="Times New Roman" charset="0"/>
                <a:ea typeface="ヒラギノ角ゴ Pro W3" charset="-128"/>
              </a:rPr>
              <a:t>d.</a:t>
            </a:r>
            <a:r>
              <a:rPr lang="en-US" altLang="en-US" dirty="0">
                <a:latin typeface="Times New Roman" charset="0"/>
                <a:ea typeface="ヒラギノ角ゴ Pro W3" charset="-128"/>
              </a:rPr>
              <a:t>    Perfusion</a:t>
            </a:r>
          </a:p>
          <a:p>
            <a:r>
              <a:rPr lang="en-US" altLang="en-US" dirty="0">
                <a:latin typeface="Times New Roman" charset="0"/>
                <a:ea typeface="ヒラギノ角ゴ Pro W3" charset="-128"/>
              </a:rPr>
              <a:t>               e.    Bleeding</a:t>
            </a:r>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4A42569-F486-E248-888B-5119C43BC6D6}" type="slidenum">
              <a:rPr lang="en-US" altLang="en-US" sz="1200"/>
              <a:pPr eaLnBrk="1" hangingPunct="1"/>
              <a:t>38</a:t>
            </a:fld>
            <a:endParaRPr lang="en-US" altLang="en-US" sz="1200" dirty="0"/>
          </a:p>
        </p:txBody>
      </p:sp>
    </p:spTree>
    <p:extLst>
      <p:ext uri="{BB962C8B-B14F-4D97-AF65-F5344CB8AC3E}">
        <p14:creationId xmlns:p14="http://schemas.microsoft.com/office/powerpoint/2010/main" val="4499215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pPr marL="228600" indent="-228600">
              <a:buAutoNum type="arabicPeriod" startAt="4"/>
            </a:pPr>
            <a:r>
              <a:rPr lang="en-US" altLang="en-US" dirty="0">
                <a:latin typeface="Times New Roman" charset="0"/>
                <a:ea typeface="ヒラギノ角ゴ Pro W3" charset="-128"/>
              </a:rPr>
              <a:t>Interventions</a:t>
            </a:r>
          </a:p>
          <a:p>
            <a:pPr marL="0" indent="0">
              <a:buNone/>
            </a:pPr>
            <a:r>
              <a:rPr lang="en-US" altLang="en-US" dirty="0">
                <a:latin typeface="Times New Roman" charset="0"/>
                <a:ea typeface="ヒラギノ角ゴ Pro W3" charset="-128"/>
              </a:rPr>
              <a:t>     a.    Reassess vital signs and observe trends.</a:t>
            </a:r>
          </a:p>
          <a:p>
            <a:r>
              <a:rPr lang="en-US" altLang="en-US" baseline="0" dirty="0">
                <a:latin typeface="Times New Roman" charset="0"/>
                <a:ea typeface="ヒラギノ角ゴ Pro W3" charset="-128"/>
              </a:rPr>
              <a:t>     </a:t>
            </a:r>
            <a:r>
              <a:rPr lang="en-US" altLang="en-US" dirty="0" err="1">
                <a:latin typeface="Times New Roman" charset="0"/>
                <a:ea typeface="ヒラギノ角ゴ Pro W3" charset="-128"/>
              </a:rPr>
              <a:t>b.</a:t>
            </a:r>
            <a:r>
              <a:rPr lang="en-US" altLang="en-US" dirty="0">
                <a:latin typeface="Times New Roman" charset="0"/>
                <a:ea typeface="ヒラギノ角ゴ Pro W3" charset="-128"/>
              </a:rPr>
              <a:t>    Provide appropriate spinal stabilization for patients who have blunt trauma with suspected spinal injuries.</a:t>
            </a:r>
          </a:p>
          <a:p>
            <a:r>
              <a:rPr lang="en-US" altLang="en-US" baseline="0" dirty="0">
                <a:latin typeface="Times New Roman" charset="0"/>
                <a:ea typeface="ヒラギノ角ゴ Pro W3" charset="-128"/>
              </a:rPr>
              <a:t>     </a:t>
            </a:r>
            <a:r>
              <a:rPr lang="en-US" altLang="en-US" dirty="0" err="1">
                <a:latin typeface="Times New Roman" charset="0"/>
                <a:ea typeface="ヒラギノ角ゴ Pro W3" charset="-128"/>
              </a:rPr>
              <a:t>c.</a:t>
            </a:r>
            <a:r>
              <a:rPr lang="en-US" altLang="en-US" dirty="0">
                <a:latin typeface="Times New Roman" charset="0"/>
                <a:ea typeface="ヒラギノ角ゴ Pro W3" charset="-128"/>
              </a:rPr>
              <a:t>    Maintain an open airway.</a:t>
            </a:r>
          </a:p>
          <a:p>
            <a:r>
              <a:rPr lang="en-US" altLang="en-US" dirty="0">
                <a:latin typeface="Times New Roman" charset="0"/>
                <a:ea typeface="ヒラギノ角ゴ Pro W3" charset="-128"/>
              </a:rPr>
              <a:t>     </a:t>
            </a:r>
            <a:r>
              <a:rPr lang="en-US" altLang="en-US" dirty="0" err="1">
                <a:latin typeface="Times New Roman" charset="0"/>
                <a:ea typeface="ヒラギノ角ゴ Pro W3" charset="-128"/>
              </a:rPr>
              <a:t>d.</a:t>
            </a:r>
            <a:r>
              <a:rPr lang="en-US" altLang="en-US" dirty="0">
                <a:latin typeface="Times New Roman" charset="0"/>
                <a:ea typeface="ヒラギノ角ゴ Pro W3" charset="-128"/>
              </a:rPr>
              <a:t>    Control significant, visible bleeding</a:t>
            </a:r>
          </a:p>
          <a:p>
            <a:r>
              <a:rPr lang="en-US" altLang="en-US" baseline="0" dirty="0">
                <a:latin typeface="Times New Roman" charset="0"/>
                <a:ea typeface="ヒラギノ角ゴ Pro W3" charset="-128"/>
              </a:rPr>
              <a:t>     </a:t>
            </a:r>
            <a:r>
              <a:rPr lang="en-US" altLang="en-US" dirty="0">
                <a:latin typeface="Times New Roman" charset="0"/>
                <a:ea typeface="ヒラギノ角ゴ Pro W3" charset="-128"/>
              </a:rPr>
              <a:t>e.    Place a vented chest seal or </a:t>
            </a:r>
            <a:r>
              <a:rPr lang="en-US" altLang="en-US" dirty="0" err="1">
                <a:latin typeface="Times New Roman" charset="0"/>
                <a:ea typeface="ヒラギノ角ゴ Pro W3" charset="-128"/>
              </a:rPr>
              <a:t>semivented</a:t>
            </a:r>
            <a:r>
              <a:rPr lang="en-US" altLang="en-US" dirty="0">
                <a:latin typeface="Times New Roman" charset="0"/>
                <a:ea typeface="ヒラギノ角ゴ Pro W3" charset="-128"/>
              </a:rPr>
              <a:t> dressing over penetrating trauma to the chest wall.</a:t>
            </a: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103E02A-1983-5548-B431-06EDF966A446}" type="slidenum">
              <a:rPr lang="en-US" altLang="en-US" sz="1200"/>
              <a:pPr eaLnBrk="1" hangingPunct="1"/>
              <a:t>39</a:t>
            </a:fld>
            <a:endParaRPr lang="en-US" altLang="en-US" sz="1200" dirty="0"/>
          </a:p>
        </p:txBody>
      </p:sp>
    </p:spTree>
    <p:extLst>
      <p:ext uri="{BB962C8B-B14F-4D97-AF65-F5344CB8AC3E}">
        <p14:creationId xmlns:p14="http://schemas.microsoft.com/office/powerpoint/2010/main" val="5419395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        f.    Provide aggressive treatment for shock</a:t>
            </a:r>
            <a:r>
              <a:rPr lang="en-US" altLang="en-US" baseline="0" dirty="0">
                <a:latin typeface="Times New Roman" charset="0"/>
                <a:ea typeface="ヒラギノ角ゴ Pro W3" charset="-128"/>
              </a:rPr>
              <a:t> and</a:t>
            </a:r>
            <a:r>
              <a:rPr lang="en-US" altLang="en-US" dirty="0">
                <a:latin typeface="Times New Roman" charset="0"/>
                <a:ea typeface="ヒラギノ角ゴ Pro W3" charset="-128"/>
              </a:rPr>
              <a:t> transport rapidly.</a:t>
            </a:r>
          </a:p>
          <a:p>
            <a:r>
              <a:rPr lang="en-US" altLang="en-US" dirty="0">
                <a:latin typeface="Times New Roman" charset="0"/>
                <a:ea typeface="ヒラギノ角ゴ Pro W3" charset="-128"/>
              </a:rPr>
              <a:t>       g.    Do not delay transport to </a:t>
            </a:r>
            <a:r>
              <a:rPr lang="en-US" altLang="en-US">
                <a:latin typeface="Times New Roman" charset="0"/>
                <a:ea typeface="ヒラギノ角ゴ Pro W3" charset="-128"/>
              </a:rPr>
              <a:t>complete non–life</a:t>
            </a:r>
            <a:r>
              <a:rPr lang="en-US" altLang="en-US" dirty="0">
                <a:latin typeface="Times New Roman" charset="0"/>
                <a:ea typeface="ヒラギノ角ゴ Pro W3" charset="-128"/>
              </a:rPr>
              <a:t>-saving treatments; these can be performed en route to the hospital.</a:t>
            </a:r>
          </a:p>
          <a:p>
            <a:r>
              <a:rPr lang="en-US" altLang="en-US" dirty="0">
                <a:latin typeface="Times New Roman" charset="0"/>
                <a:ea typeface="ヒラギノ角ゴ Pro W3" charset="-128"/>
              </a:rPr>
              <a:t>5.    Communication and documentation</a:t>
            </a:r>
          </a:p>
          <a:p>
            <a:r>
              <a:rPr lang="en-US" altLang="en-US" dirty="0">
                <a:latin typeface="Times New Roman" charset="0"/>
                <a:ea typeface="ヒラギノ角ゴ Pro W3" charset="-128"/>
              </a:rPr>
              <a:t>       a.    Communicate all relevant information to the staff at the receiving hospital.</a:t>
            </a:r>
          </a:p>
          <a:p>
            <a:r>
              <a:rPr lang="en-US" altLang="en-US" dirty="0">
                <a:latin typeface="Times New Roman" charset="0"/>
                <a:ea typeface="ヒラギノ角ゴ Pro W3" charset="-128"/>
              </a:rPr>
              <a:t>		</a:t>
            </a:r>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2EBEF7F-48D3-6149-A767-9530474E726C}" type="slidenum">
              <a:rPr lang="en-US" altLang="en-US" sz="1200"/>
              <a:pPr eaLnBrk="1" hangingPunct="1"/>
              <a:t>40</a:t>
            </a:fld>
            <a:endParaRPr lang="en-US" altLang="en-US" sz="1200" dirty="0"/>
          </a:p>
        </p:txBody>
      </p:sp>
    </p:spTree>
    <p:extLst>
      <p:ext uri="{BB962C8B-B14F-4D97-AF65-F5344CB8AC3E}">
        <p14:creationId xmlns:p14="http://schemas.microsoft.com/office/powerpoint/2010/main" val="899315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3314"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ea typeface="ヒラギノ角ゴ Pro W3" charset="-128"/>
              </a:rPr>
              <a:t>National EMS Education Standard Competencies </a:t>
            </a:r>
          </a:p>
          <a:p>
            <a:pPr>
              <a:defRPr/>
            </a:pPr>
            <a:endParaRPr lang="en-US" dirty="0">
              <a:ea typeface="ヒラギノ角ゴ Pro W3" charset="-128"/>
            </a:endParaRPr>
          </a:p>
          <a:p>
            <a:pPr marL="171450" indent="-171450">
              <a:buFont typeface="Arial" panose="020B0604020202020204" pitchFamily="34" charset="0"/>
              <a:buChar char="•"/>
              <a:defRPr/>
            </a:pPr>
            <a:r>
              <a:rPr lang="en-US" dirty="0">
                <a:ea typeface="ヒラギノ角ゴ Pro W3" charset="-128"/>
              </a:rPr>
              <a:t>Pneumothorax </a:t>
            </a:r>
          </a:p>
          <a:p>
            <a:pPr marL="628650" lvl="1" indent="-171450">
              <a:buFont typeface="Arial" panose="020B0604020202020204" pitchFamily="34" charset="0"/>
              <a:buChar char="•"/>
              <a:defRPr/>
            </a:pPr>
            <a:r>
              <a:rPr lang="en-US" dirty="0">
                <a:ea typeface="ヒラギノ角ゴ Pro W3" charset="-128"/>
              </a:rPr>
              <a:t>Open </a:t>
            </a:r>
          </a:p>
          <a:p>
            <a:pPr marL="628650" lvl="1" indent="-171450">
              <a:buFont typeface="Arial" panose="020B0604020202020204" pitchFamily="34" charset="0"/>
              <a:buChar char="•"/>
              <a:defRPr/>
            </a:pPr>
            <a:r>
              <a:rPr lang="en-US" dirty="0">
                <a:ea typeface="ヒラギノ角ゴ Pro W3" charset="-128"/>
              </a:rPr>
              <a:t>Simple </a:t>
            </a:r>
          </a:p>
          <a:p>
            <a:pPr marL="628650" lvl="1" indent="-171450">
              <a:buFont typeface="Arial" panose="020B0604020202020204" pitchFamily="34" charset="0"/>
              <a:buChar char="•"/>
              <a:defRPr/>
            </a:pPr>
            <a:r>
              <a:rPr lang="en-US" dirty="0">
                <a:ea typeface="ヒラギノ角ゴ Pro W3" charset="-128"/>
              </a:rPr>
              <a:t>Tension </a:t>
            </a:r>
          </a:p>
          <a:p>
            <a:pPr>
              <a:defRPr/>
            </a:pPr>
            <a:endParaRPr lang="en-US" dirty="0">
              <a:ea typeface="ヒラギノ角ゴ Pro W3" charset="-128"/>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B496E80-2C53-7D4E-B3BF-4A4CC6560417}" type="slidenum">
              <a:rPr lang="en-US" altLang="en-US" sz="1200"/>
              <a:pPr eaLnBrk="1" hangingPunct="1"/>
              <a:t>5</a:t>
            </a:fld>
            <a:endParaRPr lang="en-US" altLang="en-US" sz="1200" dirty="0"/>
          </a:p>
        </p:txBody>
      </p:sp>
    </p:spTree>
    <p:extLst>
      <p:ext uri="{BB962C8B-B14F-4D97-AF65-F5344CB8AC3E}">
        <p14:creationId xmlns:p14="http://schemas.microsoft.com/office/powerpoint/2010/main" val="12476693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VI. Complications and Management of Chest Injuries </a:t>
            </a:r>
          </a:p>
          <a:p>
            <a:r>
              <a:rPr lang="en-US" altLang="en-US" dirty="0">
                <a:latin typeface="Times New Roman" charset="0"/>
                <a:ea typeface="ヒラギノ角ゴ Pro W3" charset="-128"/>
              </a:rPr>
              <a:t>A.    Pneumothorax</a:t>
            </a:r>
            <a:endParaRPr lang="en-US" altLang="en-US" b="1" dirty="0">
              <a:latin typeface="Times New Roman" charset="0"/>
              <a:ea typeface="ヒラギノ角ゴ Pro W3" charset="-128"/>
            </a:endParaRPr>
          </a:p>
          <a:p>
            <a:r>
              <a:rPr lang="en-US" altLang="en-US" b="1" dirty="0">
                <a:latin typeface="Times New Roman" charset="0"/>
                <a:ea typeface="ヒラギノ角ゴ Pro W3" charset="-128"/>
              </a:rPr>
              <a:t>       </a:t>
            </a:r>
            <a:r>
              <a:rPr lang="en-US" altLang="en-US" dirty="0">
                <a:latin typeface="Times New Roman" charset="0"/>
                <a:ea typeface="ヒラギノ角ゴ Pro W3" charset="-128"/>
              </a:rPr>
              <a:t>1.    Defined as an accumulation of air in the pleural space</a:t>
            </a:r>
          </a:p>
          <a:p>
            <a:r>
              <a:rPr lang="en-US" altLang="en-US" dirty="0">
                <a:latin typeface="Times New Roman" charset="0"/>
                <a:ea typeface="ヒラギノ角ゴ Pro W3" charset="-128"/>
              </a:rPr>
              <a:t>              a.    Air enters through a hole in the chest wall or surface of the lung.</a:t>
            </a:r>
          </a:p>
          <a:p>
            <a:r>
              <a:rPr lang="en-US" altLang="en-US" dirty="0">
                <a:latin typeface="Times New Roman" charset="0"/>
                <a:ea typeface="ヒラギノ角ゴ Pro W3" charset="-128"/>
              </a:rPr>
              <a:t>              b.   The patient</a:t>
            </a:r>
            <a:r>
              <a:rPr lang="ja-JP" altLang="en-US" dirty="0">
                <a:latin typeface="Times New Roman" charset="0"/>
                <a:ea typeface="ヒラギノ角ゴ Pro W3" charset="-128"/>
              </a:rPr>
              <a:t>’</a:t>
            </a:r>
            <a:r>
              <a:rPr lang="en-US" altLang="ja-JP" dirty="0">
                <a:latin typeface="Times New Roman" charset="0"/>
                <a:ea typeface="ヒラギノ角ゴ Pro W3" charset="-128"/>
              </a:rPr>
              <a:t>s attempts to breathe cause the lung on that side to collapse.</a:t>
            </a:r>
          </a:p>
          <a:p>
            <a:r>
              <a:rPr lang="en-US" altLang="en-US" dirty="0">
                <a:latin typeface="Times New Roman" charset="0"/>
                <a:ea typeface="ヒラギノ角ゴ Pro W3" charset="-128"/>
              </a:rPr>
              <a:t>        2.   Blood passing through the collapsed portion of the lung is not oxygenated.</a:t>
            </a:r>
          </a:p>
          <a:p>
            <a:r>
              <a:rPr lang="en-US" altLang="en-US" dirty="0">
                <a:latin typeface="Times New Roman" charset="0"/>
                <a:ea typeface="ヒラギノ角ゴ Pro W3" charset="-128"/>
              </a:rPr>
              <a:t>        3.   Breath sounds on the affected side of the chest indicate different conditions.</a:t>
            </a:r>
          </a:p>
          <a:p>
            <a:r>
              <a:rPr lang="en-US" altLang="en-US" dirty="0">
                <a:latin typeface="Times New Roman" charset="0"/>
                <a:ea typeface="ヒラギノ角ゴ Pro W3" charset="-128"/>
              </a:rPr>
              <a:t>              a.    If the lung is collapsed past 30% to 40%, you may hear diminished breath sounds.</a:t>
            </a:r>
          </a:p>
          <a:p>
            <a:r>
              <a:rPr lang="en-US" altLang="en-US" dirty="0">
                <a:latin typeface="Times New Roman" charset="0"/>
                <a:ea typeface="ヒラギノ角ゴ Pro W3" charset="-128"/>
              </a:rPr>
              <a:t>              </a:t>
            </a:r>
            <a:r>
              <a:rPr lang="en-US" altLang="en-US" dirty="0" err="1">
                <a:latin typeface="Times New Roman" charset="0"/>
                <a:ea typeface="ヒラギノ角ゴ Pro W3" charset="-128"/>
              </a:rPr>
              <a:t>b.</a:t>
            </a:r>
            <a:r>
              <a:rPr lang="en-US" altLang="en-US" dirty="0">
                <a:latin typeface="Times New Roman" charset="0"/>
                <a:ea typeface="ヒラギノ角ゴ Pro W3" charset="-128"/>
              </a:rPr>
              <a:t>    Absent breath sounds may indicate a tension pneumothorax.</a:t>
            </a:r>
          </a:p>
          <a:p>
            <a:r>
              <a:rPr lang="en-US" altLang="en-US" dirty="0">
                <a:latin typeface="Times New Roman" charset="0"/>
                <a:ea typeface="ヒラギノ角ゴ Pro W3" charset="-128"/>
              </a:rPr>
              <a:t>              </a:t>
            </a:r>
            <a:r>
              <a:rPr lang="en-US" altLang="en-US" dirty="0" err="1">
                <a:latin typeface="Times New Roman" charset="0"/>
                <a:ea typeface="ヒラギノ角ゴ Pro W3" charset="-128"/>
              </a:rPr>
              <a:t>c.</a:t>
            </a:r>
            <a:r>
              <a:rPr lang="en-US" altLang="en-US" dirty="0">
                <a:latin typeface="Times New Roman" charset="0"/>
                <a:ea typeface="ヒラギノ角ゴ Pro W3" charset="-128"/>
              </a:rPr>
              <a:t>    A sucking sound on inhalation and the sound of rushing air on exhalation indicate that the chest wall has been penetrated.</a:t>
            </a:r>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89131EC-7FC0-524E-AE6A-2F8391CF5B77}" type="slidenum">
              <a:rPr lang="en-US" altLang="en-US" sz="1200"/>
              <a:pPr eaLnBrk="1" hangingPunct="1"/>
              <a:t>41</a:t>
            </a:fld>
            <a:endParaRPr lang="en-US" altLang="en-US" sz="1200" dirty="0"/>
          </a:p>
        </p:txBody>
      </p:sp>
    </p:spTree>
    <p:extLst>
      <p:ext uri="{BB962C8B-B14F-4D97-AF65-F5344CB8AC3E}">
        <p14:creationId xmlns:p14="http://schemas.microsoft.com/office/powerpoint/2010/main" val="8022050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The illustration on this slide shows how a pneumothorax occurs. Air leaks into the space between the pleural surfaces from an opening in the chest wall or the surface of the lung. Air in the pleural space causes the lung to collapse. </a:t>
            </a:r>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A4921C7-D86D-D245-98CF-5255CC8B3F68}" type="slidenum">
              <a:rPr lang="en-US" altLang="en-US" sz="1200"/>
              <a:pPr eaLnBrk="1" hangingPunct="1"/>
              <a:t>42</a:t>
            </a:fld>
            <a:endParaRPr lang="en-US" altLang="en-US" sz="1200" dirty="0"/>
          </a:p>
        </p:txBody>
      </p:sp>
    </p:spTree>
    <p:extLst>
      <p:ext uri="{BB962C8B-B14F-4D97-AF65-F5344CB8AC3E}">
        <p14:creationId xmlns:p14="http://schemas.microsoft.com/office/powerpoint/2010/main" val="7580739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4.    An open chest wound is often called an open pneumothorax or a sucking chest wound.</a:t>
            </a:r>
          </a:p>
          <a:p>
            <a:r>
              <a:rPr lang="en-US" altLang="en-US" dirty="0">
                <a:latin typeface="Times New Roman" charset="0"/>
                <a:ea typeface="ヒラギノ角ゴ Pro W3" charset="-128"/>
              </a:rPr>
              <a:t>       a.   After clearing and maintaining a patient</a:t>
            </a:r>
            <a:r>
              <a:rPr lang="ja-JP" altLang="en-US" dirty="0">
                <a:latin typeface="Times New Roman" charset="0"/>
                <a:ea typeface="ヒラギノ角ゴ Pro W3" charset="-128"/>
              </a:rPr>
              <a:t>’</a:t>
            </a:r>
            <a:r>
              <a:rPr lang="en-US" altLang="ja-JP" dirty="0">
                <a:latin typeface="Times New Roman" charset="0"/>
                <a:ea typeface="ヒラギノ角ゴ Pro W3" charset="-128"/>
              </a:rPr>
              <a:t>s airway and then providing oxygen, these wounds must be rapidly sealed with an occlusive dressing.</a:t>
            </a:r>
          </a:p>
          <a:p>
            <a:pPr marL="228600" indent="-228600">
              <a:buAutoNum type="arabicPeriod" startAt="5"/>
            </a:pPr>
            <a:r>
              <a:rPr lang="en-US" altLang="en-US" dirty="0">
                <a:latin typeface="Times New Roman" charset="0"/>
                <a:ea typeface="ヒラギノ角ゴ Pro W3" charset="-128"/>
              </a:rPr>
              <a:t>  A flutter valve is a one-way valve that allows air to leave the chest cavity but not return. Follow local protocols and the manufacturer</a:t>
            </a:r>
            <a:r>
              <a:rPr lang="ja-JP" altLang="en-US" dirty="0">
                <a:latin typeface="Times New Roman" charset="0"/>
                <a:ea typeface="ヒラギノ角ゴ Pro W3" charset="-128"/>
              </a:rPr>
              <a:t>’</a:t>
            </a:r>
            <a:r>
              <a:rPr lang="en-US" altLang="ja-JP" dirty="0">
                <a:latin typeface="Times New Roman" charset="0"/>
                <a:ea typeface="ヒラギノ角ゴ Pro W3" charset="-128"/>
              </a:rPr>
              <a:t>s guidelines.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ヒラギノ角ゴ Pro W3" pitchFamily="1" charset="-128"/>
                <a:cs typeface="ヒラギノ角ゴ Pro W3" charset="0"/>
              </a:rPr>
              <a:t>6.    An occlusive dressing without a flutter valve may be taped to the patient on three sides of the dressing, allowing air to leak from the fourth side. </a:t>
            </a:r>
          </a:p>
          <a:p>
            <a:r>
              <a:rPr lang="en-US" altLang="en-US" dirty="0">
                <a:latin typeface="Times New Roman" charset="0"/>
                <a:ea typeface="ヒラギノ角ゴ Pro W3" charset="-128"/>
              </a:rPr>
              <a:t>7.    After applying the dressing, carefully monitor the patient for signs of a tension pneumothorax.</a:t>
            </a:r>
          </a:p>
          <a:p>
            <a:r>
              <a:rPr lang="en-US" altLang="en-US" dirty="0">
                <a:latin typeface="Times New Roman" charset="0"/>
                <a:ea typeface="ヒラギノ角ゴ Pro W3" charset="-128"/>
              </a:rPr>
              <a:t>       a.    If it develops, open the occlusive dressing on one side.</a:t>
            </a:r>
          </a:p>
          <a:p>
            <a:r>
              <a:rPr lang="en-US" altLang="en-US" dirty="0">
                <a:latin typeface="Times New Roman" charset="0"/>
                <a:ea typeface="ヒラギノ角ゴ Pro W3" charset="-128"/>
              </a:rPr>
              <a:t>		</a:t>
            </a:r>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60EB77C-A21C-0842-9361-BA1486820376}" type="slidenum">
              <a:rPr lang="en-US" altLang="en-US" sz="1200"/>
              <a:pPr eaLnBrk="1" hangingPunct="1"/>
              <a:t>43</a:t>
            </a:fld>
            <a:endParaRPr lang="en-US" altLang="en-US" sz="1200" dirty="0"/>
          </a:p>
        </p:txBody>
      </p:sp>
    </p:spTree>
    <p:extLst>
      <p:ext uri="{BB962C8B-B14F-4D97-AF65-F5344CB8AC3E}">
        <p14:creationId xmlns:p14="http://schemas.microsoft.com/office/powerpoint/2010/main" val="20757155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The illustration on this slide shows a sucking chest wound. The air passes from outside into the pleural space and back out with each breath, creating a sucking sound. </a:t>
            </a: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15B4B6F-5AEB-1642-908F-D9631DDCE283}" type="slidenum">
              <a:rPr lang="en-US" altLang="en-US" sz="1200"/>
              <a:pPr eaLnBrk="1" hangingPunct="1"/>
              <a:t>44</a:t>
            </a:fld>
            <a:endParaRPr lang="en-US" altLang="en-US" sz="1200" dirty="0"/>
          </a:p>
        </p:txBody>
      </p:sp>
    </p:spTree>
    <p:extLst>
      <p:ext uri="{BB962C8B-B14F-4D97-AF65-F5344CB8AC3E}">
        <p14:creationId xmlns:p14="http://schemas.microsoft.com/office/powerpoint/2010/main" val="6798403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8.    Simple pneumothorax</a:t>
            </a:r>
          </a:p>
          <a:p>
            <a:r>
              <a:rPr lang="en-US" altLang="en-US" dirty="0">
                <a:latin typeface="Times New Roman" charset="0"/>
                <a:ea typeface="ヒラギノ角ゴ Pro W3" charset="-128"/>
              </a:rPr>
              <a:t>       a.    Does not result in major changes in a patient</a:t>
            </a:r>
            <a:r>
              <a:rPr lang="ja-JP" altLang="en-US" dirty="0">
                <a:latin typeface="Times New Roman" charset="0"/>
                <a:ea typeface="ヒラギノ角ゴ Pro W3" charset="-128"/>
              </a:rPr>
              <a:t>’</a:t>
            </a:r>
            <a:r>
              <a:rPr lang="en-US" altLang="ja-JP" dirty="0">
                <a:latin typeface="Times New Roman" charset="0"/>
                <a:ea typeface="ヒラギノ角ゴ Pro W3" charset="-128"/>
              </a:rPr>
              <a:t>s cardiac physiology</a:t>
            </a:r>
          </a:p>
          <a:p>
            <a:r>
              <a:rPr lang="en-US" altLang="en-US" dirty="0">
                <a:latin typeface="Times New Roman" charset="0"/>
                <a:ea typeface="ヒラギノ角ゴ Pro W3" charset="-128"/>
              </a:rPr>
              <a:t>       b.    Commonly the result of blunt trauma that results in fractured ribs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Times New Roman" charset="0"/>
                <a:ea typeface="ヒラギノ角ゴ Pro W3" charset="-128"/>
              </a:rPr>
              <a:t>       c.    Signs and symptoms </a:t>
            </a:r>
            <a:r>
              <a:rPr lang="en-US" sz="1200" kern="1200" dirty="0">
                <a:solidFill>
                  <a:schemeClr val="tx1"/>
                </a:solidFill>
                <a:effectLst/>
                <a:latin typeface="Times New Roman" pitchFamily="18" charset="0"/>
                <a:ea typeface="ヒラギノ角ゴ Pro W3" pitchFamily="1" charset="-128"/>
                <a:cs typeface="ヒラギノ角ゴ Pro W3" charset="0"/>
              </a:rPr>
              <a:t>include pleuritic chest pain, dyspnea, tachypnea, accessory muscle use, decreased oxygen saturation, and a crackling sensation felt on palpation of the skin (subcutaneous emphysema).</a:t>
            </a:r>
          </a:p>
          <a:p>
            <a:r>
              <a:rPr lang="en-US" sz="1200" kern="1200" dirty="0">
                <a:solidFill>
                  <a:schemeClr val="tx1"/>
                </a:solidFill>
                <a:effectLst/>
                <a:latin typeface="Times New Roman" charset="0"/>
                <a:ea typeface="ヒラギノ角ゴ Pro W3" charset="-128"/>
                <a:cs typeface="ヒラギノ角ゴ Pro W3" charset="0"/>
              </a:rPr>
              <a:t>       </a:t>
            </a:r>
            <a:r>
              <a:rPr lang="en-US" sz="1200" kern="1200" dirty="0">
                <a:solidFill>
                  <a:schemeClr val="tx1"/>
                </a:solidFill>
                <a:effectLst/>
                <a:latin typeface="Times New Roman" pitchFamily="18" charset="0"/>
                <a:ea typeface="ヒラギノ角ゴ Pro W3" pitchFamily="1" charset="-128"/>
                <a:cs typeface="ヒラギノ角ゴ Pro W3" charset="0"/>
              </a:rPr>
              <a:t>d.   Late findings can be decreased breath sounds on the injured side as well as lethargy and cyanosis.</a:t>
            </a:r>
          </a:p>
          <a:p>
            <a:r>
              <a:rPr lang="en-US" altLang="en-US" dirty="0">
                <a:latin typeface="Times New Roman" charset="0"/>
                <a:ea typeface="ヒラギノ角ゴ Pro W3" charset="-128"/>
              </a:rPr>
              <a:t>       e.    Prehospital treatment:</a:t>
            </a:r>
          </a:p>
          <a:p>
            <a:r>
              <a:rPr lang="en-US" altLang="en-US" dirty="0">
                <a:latin typeface="Times New Roman" charset="0"/>
                <a:ea typeface="ヒラギノ角ゴ Pro W3" charset="-128"/>
              </a:rPr>
              <a:t>              i.    Provide high-flow oxygen.</a:t>
            </a:r>
          </a:p>
          <a:p>
            <a:r>
              <a:rPr lang="en-US" altLang="en-US" dirty="0">
                <a:latin typeface="Times New Roman" charset="0"/>
                <a:ea typeface="ヒラギノ角ゴ Pro W3" charset="-128"/>
              </a:rPr>
              <a:t>              ii.   Monitor oximeter readings and breath sounds. </a:t>
            </a:r>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3CDA85A-5F55-8C48-8216-16D2E466046E}" type="slidenum">
              <a:rPr lang="en-US" altLang="en-US" sz="1200"/>
              <a:pPr eaLnBrk="1" hangingPunct="1"/>
              <a:t>45</a:t>
            </a:fld>
            <a:endParaRPr lang="en-US" altLang="en-US" sz="1200" dirty="0"/>
          </a:p>
        </p:txBody>
      </p:sp>
    </p:spTree>
    <p:extLst>
      <p:ext uri="{BB962C8B-B14F-4D97-AF65-F5344CB8AC3E}">
        <p14:creationId xmlns:p14="http://schemas.microsoft.com/office/powerpoint/2010/main" val="14632057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9.    Tension pneumothorax</a:t>
            </a:r>
          </a:p>
          <a:p>
            <a:r>
              <a:rPr lang="en-US" altLang="en-US" dirty="0">
                <a:latin typeface="Times New Roman" charset="0"/>
                <a:ea typeface="ヒラギノ角ゴ Pro W3" charset="-128"/>
              </a:rPr>
              <a:t>        a.    Results from ongoing air accumulation in the pleural space</a:t>
            </a:r>
          </a:p>
          <a:p>
            <a:r>
              <a:rPr lang="en-US" altLang="en-US" dirty="0">
                <a:latin typeface="Times New Roman" charset="0"/>
                <a:ea typeface="ヒラギノ角ゴ Pro W3" charset="-128"/>
              </a:rPr>
              <a:t>        b.    This air gradually increases the pressure in the chest.</a:t>
            </a:r>
          </a:p>
          <a:p>
            <a:r>
              <a:rPr lang="en-US" altLang="en-US" dirty="0">
                <a:latin typeface="Times New Roman" charset="0"/>
                <a:ea typeface="ヒラギノ角ゴ Pro W3" charset="-128"/>
              </a:rPr>
              <a:t>                i.    Causes complete collapse of the unaffected lung</a:t>
            </a:r>
          </a:p>
          <a:p>
            <a:r>
              <a:rPr lang="en-US" altLang="en-US" dirty="0">
                <a:latin typeface="Times New Roman" charset="0"/>
                <a:ea typeface="ヒラギノ角ゴ Pro W3" charset="-128"/>
              </a:rPr>
              <a:t>                ii.   Mediastinum is pushed into the opposite pleural cavity</a:t>
            </a:r>
          </a:p>
          <a:p>
            <a:r>
              <a:rPr lang="en-US" altLang="en-US" dirty="0">
                <a:latin typeface="Times New Roman" charset="0"/>
                <a:ea typeface="ヒラギノ角ゴ Pro W3" charset="-128"/>
              </a:rPr>
              <a:t>         c.    More commonly caused by blunt injury in which a fractured rib lacerates a lung or bronchus.</a:t>
            </a:r>
          </a:p>
          <a:p>
            <a:r>
              <a:rPr lang="en-US" sz="1200" kern="1200" dirty="0">
                <a:solidFill>
                  <a:schemeClr val="tx1"/>
                </a:solidFill>
                <a:effectLst/>
                <a:latin typeface="Times New Roman" pitchFamily="18" charset="0"/>
                <a:ea typeface="ヒラギノ角ゴ Pro W3" pitchFamily="1" charset="-128"/>
                <a:cs typeface="ヒラギノ角ゴ Pro W3" charset="0"/>
              </a:rPr>
              <a:t>         d.   Common signs and symptoms include chest pain, tachycardia, marked respiratory distress, low or rapidly dropping oxygen saturation, and absent or severely decreased lung sounds on the affected side, with signs of shock.</a:t>
            </a:r>
          </a:p>
          <a:p>
            <a:r>
              <a:rPr lang="en-US" sz="1200" kern="1200" dirty="0">
                <a:solidFill>
                  <a:schemeClr val="tx1"/>
                </a:solidFill>
                <a:effectLst/>
                <a:latin typeface="Times New Roman" pitchFamily="18" charset="0"/>
                <a:ea typeface="ヒラギノ角ゴ Pro W3" pitchFamily="1" charset="-128"/>
                <a:cs typeface="ヒラギノ角ゴ Pro W3" charset="0"/>
              </a:rPr>
              <a:t>         e.   The patient may also present with JVD, cyanosis, or tracheal deviation, but these signs are not always present.</a:t>
            </a:r>
          </a:p>
          <a:p>
            <a:r>
              <a:rPr lang="en-US" altLang="en-US" dirty="0">
                <a:latin typeface="Times New Roman" charset="0"/>
                <a:ea typeface="ヒラギノ角ゴ Pro W3" charset="-128"/>
              </a:rPr>
              <a:t>         f.    Prehospital treatment:</a:t>
            </a:r>
          </a:p>
          <a:p>
            <a:r>
              <a:rPr lang="en-US" altLang="en-US" dirty="0">
                <a:latin typeface="Times New Roman" charset="0"/>
                <a:ea typeface="ヒラギノ角ゴ Pro W3" charset="-128"/>
              </a:rPr>
              <a:t>               i.    Support ventilation with high-flow oxygen.</a:t>
            </a:r>
          </a:p>
          <a:p>
            <a:r>
              <a:rPr lang="en-US" altLang="en-US" dirty="0">
                <a:latin typeface="Times New Roman" charset="0"/>
                <a:ea typeface="ヒラギノ角ゴ Pro W3" charset="-128"/>
              </a:rPr>
              <a:t>               ii.   Request ALS support or transport immediately.</a:t>
            </a:r>
          </a:p>
          <a:p>
            <a:r>
              <a:rPr lang="en-US" altLang="en-US" dirty="0">
                <a:latin typeface="Times New Roman" charset="0"/>
                <a:ea typeface="ヒラギノ角ゴ Pro W3" charset="-128"/>
              </a:rPr>
              <a:t>               iii.  Needle decompression may be performed by ALS personnel or emergency department staff depending on local protocols.</a:t>
            </a: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CCA8D18-0045-3F4F-8BAF-790DE2882305}" type="slidenum">
              <a:rPr lang="en-US" altLang="en-US" sz="1200"/>
              <a:pPr eaLnBrk="1" hangingPunct="1"/>
              <a:t>46</a:t>
            </a:fld>
            <a:endParaRPr lang="en-US" altLang="en-US" sz="1200" dirty="0"/>
          </a:p>
        </p:txBody>
      </p:sp>
    </p:spTree>
    <p:extLst>
      <p:ext uri="{BB962C8B-B14F-4D97-AF65-F5344CB8AC3E}">
        <p14:creationId xmlns:p14="http://schemas.microsoft.com/office/powerpoint/2010/main" val="12642858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The illustration on this slide shows a tension pneumothorax. </a:t>
            </a:r>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6556537-7892-2543-806A-D65976EC4D55}" type="slidenum">
              <a:rPr lang="en-US" altLang="en-US" sz="1200"/>
              <a:pPr eaLnBrk="1" hangingPunct="1"/>
              <a:t>47</a:t>
            </a:fld>
            <a:endParaRPr lang="en-US" altLang="en-US" sz="1200" dirty="0"/>
          </a:p>
        </p:txBody>
      </p:sp>
    </p:spTree>
    <p:extLst>
      <p:ext uri="{BB962C8B-B14F-4D97-AF65-F5344CB8AC3E}">
        <p14:creationId xmlns:p14="http://schemas.microsoft.com/office/powerpoint/2010/main" val="16491783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B.    Hemothorax</a:t>
            </a:r>
            <a:endParaRPr lang="en-US" altLang="en-US" b="1" dirty="0">
              <a:latin typeface="Times New Roman" charset="0"/>
              <a:ea typeface="ヒラギノ角ゴ Pro W3" charset="-128"/>
            </a:endParaRPr>
          </a:p>
          <a:p>
            <a:r>
              <a:rPr lang="en-US" altLang="en-US" b="1" dirty="0">
                <a:latin typeface="Times New Roman" charset="0"/>
                <a:ea typeface="ヒラギノ角ゴ Pro W3" charset="-128"/>
              </a:rPr>
              <a:t>        </a:t>
            </a:r>
            <a:r>
              <a:rPr lang="en-US" altLang="en-US" dirty="0">
                <a:latin typeface="Times New Roman" charset="0"/>
                <a:ea typeface="ヒラギノ角ゴ Pro W3" charset="-128"/>
              </a:rPr>
              <a:t>1.    A condition in which blood collects in the pleural space from bleeding around the rib cage or from a lung or great vessel</a:t>
            </a:r>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BA9B6E9-EB21-EE44-82C9-0008D7CC8E4F}" type="slidenum">
              <a:rPr lang="en-US" altLang="en-US" sz="1200"/>
              <a:pPr eaLnBrk="1" hangingPunct="1"/>
              <a:t>48</a:t>
            </a:fld>
            <a:endParaRPr lang="en-US" altLang="en-US" sz="1200" dirty="0"/>
          </a:p>
        </p:txBody>
      </p:sp>
    </p:spTree>
    <p:extLst>
      <p:ext uri="{BB962C8B-B14F-4D97-AF65-F5344CB8AC3E}">
        <p14:creationId xmlns:p14="http://schemas.microsoft.com/office/powerpoint/2010/main" val="1694999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The illustrations on this slide shows a hemothorax and hemopneumothorax. A hemothorax is a collection of blood in the pleural space produced by bleeding within the chest. When both blood and air are present, the condition is a hemopneumothorax. </a:t>
            </a:r>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B4B1E60-60F6-A246-8228-4625FB91D4A9}" type="slidenum">
              <a:rPr lang="en-US" altLang="en-US" sz="1200"/>
              <a:pPr eaLnBrk="1" hangingPunct="1"/>
              <a:t>49</a:t>
            </a:fld>
            <a:endParaRPr lang="en-US" altLang="en-US" sz="1200" dirty="0"/>
          </a:p>
        </p:txBody>
      </p:sp>
    </p:spTree>
    <p:extLst>
      <p:ext uri="{BB962C8B-B14F-4D97-AF65-F5344CB8AC3E}">
        <p14:creationId xmlns:p14="http://schemas.microsoft.com/office/powerpoint/2010/main" val="12229992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sz="1200" kern="1200" dirty="0">
                <a:solidFill>
                  <a:schemeClr val="tx1"/>
                </a:solidFill>
                <a:effectLst/>
                <a:latin typeface="Times New Roman" pitchFamily="18" charset="0"/>
                <a:ea typeface="ヒラギノ角ゴ Pro W3" pitchFamily="1" charset="-128"/>
                <a:cs typeface="ヒラギノ角ゴ Pro W3" charset="0"/>
              </a:rPr>
              <a:t>2.   Suspect a hemothorax if the patient has signs and symptoms of shock without any obvious external bleeding, or decreased breath sounds on the affected side. </a:t>
            </a:r>
          </a:p>
          <a:p>
            <a:r>
              <a:rPr lang="en-US" altLang="en-US" dirty="0">
                <a:latin typeface="Times New Roman" charset="0"/>
                <a:ea typeface="ヒラギノ角ゴ Pro W3" charset="-128"/>
              </a:rPr>
              <a:t>3.   Prehospital treatment:</a:t>
            </a:r>
          </a:p>
          <a:p>
            <a:r>
              <a:rPr lang="en-US" altLang="en-US" dirty="0">
                <a:latin typeface="Times New Roman" charset="0"/>
                <a:ea typeface="ヒラギノ角ゴ Pro W3" charset="-128"/>
              </a:rPr>
              <a:t>      a.    Bleeding cannot be controlled in the prehospital setting.</a:t>
            </a:r>
          </a:p>
          <a:p>
            <a:r>
              <a:rPr lang="en-US" altLang="en-US" dirty="0">
                <a:latin typeface="Times New Roman" charset="0"/>
                <a:ea typeface="ヒラギノ角ゴ Pro W3" charset="-128"/>
              </a:rPr>
              <a:t>      b.    Provide rapid transport to the nearest facility capable of performing surgery.</a:t>
            </a:r>
          </a:p>
          <a:p>
            <a:r>
              <a:rPr lang="en-US" altLang="en-US" dirty="0">
                <a:latin typeface="Times New Roman" charset="0"/>
                <a:ea typeface="ヒラギノ角ゴ Pro W3" charset="-128"/>
              </a:rPr>
              <a:t>4.   </a:t>
            </a:r>
            <a:r>
              <a:rPr lang="en-US" sz="1200" kern="1200" dirty="0">
                <a:solidFill>
                  <a:schemeClr val="tx1"/>
                </a:solidFill>
                <a:effectLst/>
                <a:latin typeface="Times New Roman" pitchFamily="18" charset="0"/>
                <a:ea typeface="ヒラギノ角ゴ Pro W3" pitchFamily="1" charset="-128"/>
                <a:cs typeface="ヒラギノ角ゴ Pro W3" charset="0"/>
              </a:rPr>
              <a:t>The presence of air and blood in the pleural space is known as a hemopneumothorax</a:t>
            </a:r>
            <a:endParaRPr lang="en-US" altLang="en-US" dirty="0">
              <a:latin typeface="Times New Roman" charset="0"/>
              <a:ea typeface="ヒラギノ角ゴ Pro W3" charset="-128"/>
            </a:endParaRPr>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9C2DC51-8AB6-1544-B164-EA1157895FCD}" type="slidenum">
              <a:rPr lang="en-US" altLang="en-US" sz="1200"/>
              <a:pPr eaLnBrk="1" hangingPunct="1"/>
              <a:t>50</a:t>
            </a:fld>
            <a:endParaRPr lang="en-US" altLang="en-US" sz="1200" dirty="0"/>
          </a:p>
        </p:txBody>
      </p:sp>
    </p:spTree>
    <p:extLst>
      <p:ext uri="{BB962C8B-B14F-4D97-AF65-F5344CB8AC3E}">
        <p14:creationId xmlns:p14="http://schemas.microsoft.com/office/powerpoint/2010/main" val="1381585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National EMS Education Standard Competencies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 Cardiac tamponade </a:t>
            </a:r>
          </a:p>
          <a:p>
            <a:r>
              <a:rPr lang="en-US" altLang="en-US" dirty="0">
                <a:latin typeface="Times New Roman" charset="0"/>
                <a:ea typeface="ヒラギノ角ゴ Pro W3" charset="-128"/>
              </a:rPr>
              <a:t>• Rib fractures </a:t>
            </a:r>
          </a:p>
          <a:p>
            <a:r>
              <a:rPr lang="en-US" altLang="en-US" dirty="0">
                <a:latin typeface="Times New Roman" charset="0"/>
                <a:ea typeface="ヒラギノ角ゴ Pro W3" charset="-128"/>
              </a:rPr>
              <a:t>• Flail chest</a:t>
            </a:r>
          </a:p>
          <a:p>
            <a:r>
              <a:rPr lang="en-US" altLang="en-US" dirty="0">
                <a:latin typeface="Times New Roman" charset="0"/>
                <a:ea typeface="ヒラギノ角ゴ Pro W3" charset="-128"/>
              </a:rPr>
              <a:t>• Commotio cordis </a:t>
            </a:r>
          </a:p>
          <a:p>
            <a:endParaRPr lang="en-US" altLang="en-US" dirty="0">
              <a:latin typeface="Times New Roman" charset="0"/>
              <a:ea typeface="ヒラギノ角ゴ Pro W3" charset="-128"/>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6530D82-20CD-F04D-BD2B-3DE93A012DCA}" type="slidenum">
              <a:rPr lang="en-US" altLang="en-US" sz="1200"/>
              <a:pPr eaLnBrk="1" hangingPunct="1"/>
              <a:t>6</a:t>
            </a:fld>
            <a:endParaRPr lang="en-US" altLang="en-US" sz="1200" dirty="0"/>
          </a:p>
        </p:txBody>
      </p:sp>
    </p:spTree>
    <p:extLst>
      <p:ext uri="{BB962C8B-B14F-4D97-AF65-F5344CB8AC3E}">
        <p14:creationId xmlns:p14="http://schemas.microsoft.com/office/powerpoint/2010/main" val="15478142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C.    Cardiac tamponade</a:t>
            </a:r>
            <a:endParaRPr lang="en-US" altLang="en-US" b="1" dirty="0">
              <a:latin typeface="Times New Roman" charset="0"/>
              <a:ea typeface="ヒラギノ角ゴ Pro W3" charset="-128"/>
            </a:endParaRPr>
          </a:p>
          <a:p>
            <a:r>
              <a:rPr lang="en-US" altLang="en-US" b="1" dirty="0">
                <a:latin typeface="Times New Roman" charset="0"/>
                <a:ea typeface="ヒラギノ角ゴ Pro W3" charset="-128"/>
              </a:rPr>
              <a:t>       </a:t>
            </a:r>
            <a:r>
              <a:rPr lang="en-US" altLang="en-US" dirty="0">
                <a:latin typeface="Times New Roman" charset="0"/>
                <a:ea typeface="ヒラギノ角ゴ Pro W3" charset="-128"/>
              </a:rPr>
              <a:t>1.    Cardiac tamponade (pericardial tamponade) occurs when the pericardial sac fills with blood or fluid.</a:t>
            </a:r>
          </a:p>
          <a:p>
            <a:r>
              <a:rPr lang="en-US" altLang="en-US" dirty="0">
                <a:latin typeface="Times New Roman" charset="0"/>
                <a:ea typeface="ヒラギノ角ゴ Pro W3" charset="-128"/>
              </a:rPr>
              <a:t>       2.    The heart then cannot pump an adequate amount of blood.</a:t>
            </a:r>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E822B2E-CE42-CA4C-AAAA-7C0ACD59E7B6}" type="slidenum">
              <a:rPr lang="en-US" altLang="en-US" sz="1200"/>
              <a:pPr eaLnBrk="1" hangingPunct="1"/>
              <a:t>51</a:t>
            </a:fld>
            <a:endParaRPr lang="en-US" altLang="en-US" sz="1200" dirty="0"/>
          </a:p>
        </p:txBody>
      </p:sp>
    </p:spTree>
    <p:extLst>
      <p:ext uri="{BB962C8B-B14F-4D97-AF65-F5344CB8AC3E}">
        <p14:creationId xmlns:p14="http://schemas.microsoft.com/office/powerpoint/2010/main" val="17188450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This illustration shows cardiac tamponade. With cardiac tamponade, fluid builds up within the pericardial sac, causing compression of the heart’s chambers and dramatically impairing its ability to pump blood to the body. </a:t>
            </a:r>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8154915-4CA2-0345-A8FF-220E2C818928}" type="slidenum">
              <a:rPr lang="en-US" altLang="en-US" sz="1200"/>
              <a:pPr eaLnBrk="1" hangingPunct="1"/>
              <a:t>52</a:t>
            </a:fld>
            <a:endParaRPr lang="en-US" altLang="en-US" sz="1200" dirty="0"/>
          </a:p>
        </p:txBody>
      </p:sp>
    </p:spTree>
    <p:extLst>
      <p:ext uri="{BB962C8B-B14F-4D97-AF65-F5344CB8AC3E}">
        <p14:creationId xmlns:p14="http://schemas.microsoft.com/office/powerpoint/2010/main" val="6783325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sz="1200" kern="1200" dirty="0">
                <a:solidFill>
                  <a:schemeClr val="tx1"/>
                </a:solidFill>
                <a:effectLst/>
                <a:latin typeface="Times New Roman" pitchFamily="18" charset="0"/>
                <a:ea typeface="ヒラギノ角ゴ Pro W3" pitchFamily="1" charset="-128"/>
                <a:cs typeface="ヒラギノ角ゴ Pro W3" charset="0"/>
              </a:rPr>
              <a:t>3.   Signs and symptoms are referred to as the Beck triad and include distended or engorged jugular veins on both sides of the trachea, a narrowing pulse pressure, and muffled heart sounds.</a:t>
            </a:r>
          </a:p>
          <a:p>
            <a:r>
              <a:rPr lang="en-US" sz="1200" kern="1200" dirty="0">
                <a:solidFill>
                  <a:schemeClr val="tx1"/>
                </a:solidFill>
                <a:effectLst/>
                <a:latin typeface="Times New Roman" pitchFamily="18" charset="0"/>
                <a:ea typeface="ヒラギノ角ゴ Pro W3" pitchFamily="1" charset="-128"/>
                <a:cs typeface="ヒラギノ角ゴ Pro W3" charset="0"/>
              </a:rPr>
              <a:t>4.   Prehospital treatment:</a:t>
            </a:r>
          </a:p>
          <a:p>
            <a:r>
              <a:rPr lang="en-US" sz="1200" kern="1200" dirty="0">
                <a:solidFill>
                  <a:schemeClr val="tx1"/>
                </a:solidFill>
                <a:effectLst/>
                <a:latin typeface="Times New Roman" pitchFamily="18" charset="0"/>
                <a:ea typeface="ヒラギノ角ゴ Pro W3" pitchFamily="1" charset="-128"/>
                <a:cs typeface="ヒラギノ角ゴ Pro W3" charset="0"/>
              </a:rPr>
              <a:t>      a.   Support ventilations.</a:t>
            </a:r>
          </a:p>
          <a:p>
            <a:r>
              <a:rPr lang="en-US" sz="1200" kern="1200" dirty="0">
                <a:solidFill>
                  <a:schemeClr val="tx1"/>
                </a:solidFill>
                <a:effectLst/>
                <a:latin typeface="Times New Roman" pitchFamily="18" charset="0"/>
                <a:ea typeface="ヒラギノ角ゴ Pro W3" pitchFamily="1" charset="-128"/>
                <a:cs typeface="ヒラギノ角ゴ Pro W3" charset="0"/>
              </a:rPr>
              <a:t>      b.   Rapidly transport the patient to a facility capable of intervention.</a:t>
            </a:r>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CC0B651-11A2-5340-92DA-77FB6F35FA86}" type="slidenum">
              <a:rPr lang="en-US" altLang="en-US" sz="1200"/>
              <a:pPr eaLnBrk="1" hangingPunct="1"/>
              <a:t>53</a:t>
            </a:fld>
            <a:endParaRPr lang="en-US" altLang="en-US" sz="1200" dirty="0"/>
          </a:p>
        </p:txBody>
      </p:sp>
    </p:spTree>
    <p:extLst>
      <p:ext uri="{BB962C8B-B14F-4D97-AF65-F5344CB8AC3E}">
        <p14:creationId xmlns:p14="http://schemas.microsoft.com/office/powerpoint/2010/main" val="18917678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D.    Rib fractures</a:t>
            </a:r>
            <a:endParaRPr lang="en-US" altLang="en-US" b="1" dirty="0">
              <a:latin typeface="Times New Roman" charset="0"/>
              <a:ea typeface="ヒラギノ角ゴ Pro W3" charset="-128"/>
            </a:endParaRPr>
          </a:p>
          <a:p>
            <a:r>
              <a:rPr lang="en-US" altLang="en-US" b="1" dirty="0">
                <a:latin typeface="Times New Roman" charset="0"/>
                <a:ea typeface="ヒラギノ角ゴ Pro W3" charset="-128"/>
              </a:rPr>
              <a:t>       </a:t>
            </a:r>
            <a:r>
              <a:rPr lang="en-US" altLang="en-US" dirty="0">
                <a:latin typeface="Times New Roman" charset="0"/>
                <a:ea typeface="ヒラギノ角ゴ Pro W3" charset="-128"/>
              </a:rPr>
              <a:t>1.    Common, particularly in older people whose bones are brittle</a:t>
            </a:r>
          </a:p>
          <a:p>
            <a:r>
              <a:rPr lang="en-US" altLang="en-US" dirty="0">
                <a:latin typeface="Times New Roman" charset="0"/>
                <a:ea typeface="ヒラギノ角ゴ Pro W3" charset="-128"/>
              </a:rPr>
              <a:t>       2.    A fracture of one of the upper four ribs is a sign of a substantial MOI.</a:t>
            </a:r>
          </a:p>
          <a:p>
            <a:r>
              <a:rPr lang="en-US" altLang="en-US" dirty="0">
                <a:latin typeface="Times New Roman" charset="0"/>
                <a:ea typeface="ヒラギノ角ゴ Pro W3" charset="-128"/>
              </a:rPr>
              <a:t>       3.    A fractured rib may lacerate the surface of the lung, causing a pneumothorax, a tension pneumothorax, a hemothorax, or a hemopneumothorax.</a:t>
            </a:r>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37A262B-44AF-8844-A41E-7C4972D48BD3}" type="slidenum">
              <a:rPr lang="en-US" altLang="en-US" sz="1200"/>
              <a:pPr eaLnBrk="1" hangingPunct="1"/>
              <a:t>54</a:t>
            </a:fld>
            <a:endParaRPr lang="en-US" altLang="en-US" sz="1200" dirty="0"/>
          </a:p>
        </p:txBody>
      </p:sp>
    </p:spTree>
    <p:extLst>
      <p:ext uri="{BB962C8B-B14F-4D97-AF65-F5344CB8AC3E}">
        <p14:creationId xmlns:p14="http://schemas.microsoft.com/office/powerpoint/2010/main" val="14475333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4. </a:t>
            </a:r>
            <a:r>
              <a:rPr lang="en-US" altLang="en-US" sz="1200" kern="1200" dirty="0">
                <a:solidFill>
                  <a:schemeClr val="tx1"/>
                </a:solidFill>
                <a:effectLst/>
                <a:latin typeface="Times New Roman" pitchFamily="18" charset="0"/>
                <a:ea typeface="ヒラギノ角ゴ Pro W3" pitchFamily="1" charset="-128"/>
              </a:rPr>
              <a:t>   </a:t>
            </a:r>
            <a:r>
              <a:rPr lang="en-US" sz="1200" kern="1200" dirty="0">
                <a:solidFill>
                  <a:schemeClr val="tx1"/>
                </a:solidFill>
                <a:effectLst/>
                <a:latin typeface="Times New Roman" pitchFamily="18" charset="0"/>
                <a:ea typeface="ヒラギノ角ゴ Pro W3" pitchFamily="1" charset="-128"/>
                <a:cs typeface="ヒラギノ角ゴ Pro W3" charset="0"/>
              </a:rPr>
              <a:t>Patients with one or more cracked ribs will report localized tenderness and pain when breathing.</a:t>
            </a:r>
          </a:p>
          <a:p>
            <a:r>
              <a:rPr lang="en-US" altLang="en-US" dirty="0">
                <a:latin typeface="Times New Roman" charset="0"/>
                <a:ea typeface="ヒラギノ角ゴ Pro W3" charset="-128"/>
              </a:rPr>
              <a:t>5.    Prehospital treatment:</a:t>
            </a:r>
          </a:p>
          <a:p>
            <a:r>
              <a:rPr lang="en-US" altLang="en-US" dirty="0">
                <a:latin typeface="Times New Roman" charset="0"/>
                <a:ea typeface="ヒラギノ角ゴ Pro W3" charset="-128"/>
              </a:rPr>
              <a:t>       a.    Supplemental oxygen</a:t>
            </a: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B62C43B-7F16-3544-884D-32711A1B6078}" type="slidenum">
              <a:rPr lang="en-US" altLang="en-US" sz="1200"/>
              <a:pPr eaLnBrk="1" hangingPunct="1"/>
              <a:t>55</a:t>
            </a:fld>
            <a:endParaRPr lang="en-US" altLang="en-US" sz="1200" dirty="0"/>
          </a:p>
        </p:txBody>
      </p:sp>
    </p:spTree>
    <p:extLst>
      <p:ext uri="{BB962C8B-B14F-4D97-AF65-F5344CB8AC3E}">
        <p14:creationId xmlns:p14="http://schemas.microsoft.com/office/powerpoint/2010/main" val="19990165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E.   Flail chest</a:t>
            </a:r>
            <a:endParaRPr lang="en-US" altLang="en-US" b="1" dirty="0">
              <a:latin typeface="Times New Roman" charset="0"/>
              <a:ea typeface="ヒラギノ角ゴ Pro W3" charset="-128"/>
            </a:endParaRPr>
          </a:p>
          <a:p>
            <a:r>
              <a:rPr lang="en-US" altLang="en-US" b="1" dirty="0">
                <a:latin typeface="Times New Roman" charset="0"/>
                <a:ea typeface="ヒラギノ角ゴ Pro W3" charset="-128"/>
              </a:rPr>
              <a:t>      </a:t>
            </a:r>
            <a:r>
              <a:rPr lang="en-US" altLang="en-US" dirty="0">
                <a:latin typeface="Times New Roman" charset="0"/>
                <a:ea typeface="ヒラギノ角ゴ Pro W3" charset="-128"/>
              </a:rPr>
              <a:t>1.    Caused by </a:t>
            </a:r>
            <a:r>
              <a:rPr lang="en-US" sz="1200" kern="1200" dirty="0">
                <a:solidFill>
                  <a:schemeClr val="tx1"/>
                </a:solidFill>
                <a:effectLst/>
                <a:latin typeface="Times New Roman" pitchFamily="18" charset="0"/>
                <a:ea typeface="ヒラギノ角ゴ Pro W3" pitchFamily="1" charset="-128"/>
                <a:cs typeface="ヒラギノ角ゴ Pro W3" charset="0"/>
              </a:rPr>
              <a:t>two or more adjacent ribs fractured in two or more places causing a segment of the chest wall to detach from the rest of the thoracic cage. </a:t>
            </a:r>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      2.    The detached portion of the chest wall moves opposite of normal (paradoxical motion).</a:t>
            </a:r>
          </a:p>
          <a:p>
            <a:r>
              <a:rPr lang="en-US" altLang="en-US" dirty="0">
                <a:latin typeface="Times New Roman" charset="0"/>
                <a:ea typeface="ヒラギノ角ゴ Pro W3" charset="-128"/>
              </a:rPr>
              <a:t>             a.    Paradoxical motion is a late sign of flail segment.</a:t>
            </a: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54B3834-E572-2242-9873-4971A8E1255F}" type="slidenum">
              <a:rPr lang="en-US" altLang="en-US" sz="1200"/>
              <a:pPr eaLnBrk="1" hangingPunct="1"/>
              <a:t>56</a:t>
            </a:fld>
            <a:endParaRPr lang="en-US" altLang="en-US" sz="1200" dirty="0"/>
          </a:p>
        </p:txBody>
      </p:sp>
    </p:spTree>
    <p:extLst>
      <p:ext uri="{BB962C8B-B14F-4D97-AF65-F5344CB8AC3E}">
        <p14:creationId xmlns:p14="http://schemas.microsoft.com/office/powerpoint/2010/main" val="894817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3.    Prehospital treatment:</a:t>
            </a:r>
          </a:p>
          <a:p>
            <a:r>
              <a:rPr lang="en-US" altLang="en-US" dirty="0">
                <a:latin typeface="Times New Roman" charset="0"/>
                <a:ea typeface="ヒラギノ角ゴ Pro W3" charset="-128"/>
              </a:rPr>
              <a:t>       a.    Maintain the airway.</a:t>
            </a:r>
          </a:p>
          <a:p>
            <a:r>
              <a:rPr lang="en-US" altLang="en-US" dirty="0">
                <a:latin typeface="Times New Roman" charset="0"/>
                <a:ea typeface="ヒラギノ角ゴ Pro W3" charset="-128"/>
              </a:rPr>
              <a:t>       b.    Provide respiratory support, if needed.</a:t>
            </a:r>
          </a:p>
          <a:p>
            <a:r>
              <a:rPr lang="en-US" altLang="en-US" dirty="0">
                <a:latin typeface="Times New Roman" charset="0"/>
                <a:ea typeface="ヒラギノ角ゴ Pro W3" charset="-128"/>
              </a:rPr>
              <a:t>       c.    Give supplemental oxygen.</a:t>
            </a:r>
          </a:p>
          <a:p>
            <a:r>
              <a:rPr lang="en-US" altLang="en-US" dirty="0">
                <a:latin typeface="Times New Roman" charset="0"/>
                <a:ea typeface="ヒラギノ角ゴ Pro W3" charset="-128"/>
              </a:rPr>
              <a:t>       d.    Perform ongoing assessments for possible pneumothorax or other respiratory complications.</a:t>
            </a:r>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BABA279-EADA-3D44-9978-7E6CD3D86010}" type="slidenum">
              <a:rPr lang="en-US" altLang="en-US" sz="1200"/>
              <a:pPr eaLnBrk="1" hangingPunct="1"/>
              <a:t>57</a:t>
            </a:fld>
            <a:endParaRPr lang="en-US" altLang="en-US" sz="1200" dirty="0"/>
          </a:p>
        </p:txBody>
      </p:sp>
    </p:spTree>
    <p:extLst>
      <p:ext uri="{BB962C8B-B14F-4D97-AF65-F5344CB8AC3E}">
        <p14:creationId xmlns:p14="http://schemas.microsoft.com/office/powerpoint/2010/main" val="6808495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       e.    Treatment may also include positive pressure ventilation with a bag-mask device.</a:t>
            </a:r>
          </a:p>
          <a:p>
            <a:r>
              <a:rPr lang="en-US" altLang="en-US" dirty="0">
                <a:latin typeface="Times New Roman" charset="0"/>
                <a:ea typeface="ヒラギノ角ゴ Pro W3" charset="-128"/>
              </a:rPr>
              <a:t>       f.     Restricting chest wall movement (splinting of the flail segment with bulky dressing) is no longer recommended.</a:t>
            </a:r>
          </a:p>
          <a:p>
            <a:r>
              <a:rPr lang="en-US" altLang="en-US" dirty="0">
                <a:latin typeface="Times New Roman" charset="0"/>
                <a:ea typeface="ヒラギノ角ゴ Pro W3" charset="-128"/>
              </a:rPr>
              <a:t>4.    Flail chest may indicate serious internal damage and possible spinal injury.</a:t>
            </a:r>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4AC48A9-2CB3-CA4C-BBC7-E531B142D105}" type="slidenum">
              <a:rPr lang="en-US" altLang="en-US" sz="1200"/>
              <a:pPr eaLnBrk="1" hangingPunct="1"/>
              <a:t>58</a:t>
            </a:fld>
            <a:endParaRPr lang="en-US" altLang="en-US" sz="1200" dirty="0"/>
          </a:p>
        </p:txBody>
      </p:sp>
    </p:spTree>
    <p:extLst>
      <p:ext uri="{BB962C8B-B14F-4D97-AF65-F5344CB8AC3E}">
        <p14:creationId xmlns:p14="http://schemas.microsoft.com/office/powerpoint/2010/main" val="12462887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VII. Other Chest Injuries</a:t>
            </a:r>
          </a:p>
          <a:p>
            <a:r>
              <a:rPr lang="en-US" altLang="en-US" dirty="0">
                <a:latin typeface="Times New Roman" charset="0"/>
                <a:ea typeface="ヒラギノ角ゴ Pro W3" charset="-128"/>
              </a:rPr>
              <a:t>A.    Pulmonary contusion</a:t>
            </a:r>
            <a:endParaRPr lang="en-US" altLang="en-US" b="1" dirty="0">
              <a:latin typeface="Times New Roman" charset="0"/>
              <a:ea typeface="ヒラギノ角ゴ Pro W3" charset="-128"/>
            </a:endParaRPr>
          </a:p>
          <a:p>
            <a:r>
              <a:rPr lang="en-US" altLang="en-US" b="1" dirty="0">
                <a:latin typeface="Times New Roman" charset="0"/>
                <a:ea typeface="ヒラギノ角ゴ Pro W3" charset="-128"/>
              </a:rPr>
              <a:t>       </a:t>
            </a:r>
            <a:r>
              <a:rPr lang="en-US" altLang="en-US" dirty="0">
                <a:latin typeface="Times New Roman" charset="0"/>
                <a:ea typeface="ヒラギノ角ゴ Pro W3" charset="-128"/>
              </a:rPr>
              <a:t>1.    Should always be suspected in a patient with a flail chest</a:t>
            </a:r>
          </a:p>
          <a:p>
            <a:r>
              <a:rPr lang="en-US" altLang="en-US" dirty="0">
                <a:latin typeface="Times New Roman" charset="0"/>
                <a:ea typeface="ヒラギノ角ゴ Pro W3" charset="-128"/>
              </a:rPr>
              <a:t>       2.    The pulmonary alveoli become filled with blood, and fluid accumulates in the injured area, leaving the patient hypoxic.</a:t>
            </a:r>
          </a:p>
          <a:p>
            <a:r>
              <a:rPr lang="en-US" altLang="en-US" dirty="0">
                <a:latin typeface="Times New Roman" charset="0"/>
                <a:ea typeface="ヒラギノ角ゴ Pro W3" charset="-128"/>
              </a:rPr>
              <a:t>       3.    Prehospital treatment:</a:t>
            </a:r>
          </a:p>
          <a:p>
            <a:r>
              <a:rPr lang="en-US" altLang="en-US" dirty="0">
                <a:latin typeface="Times New Roman" charset="0"/>
                <a:ea typeface="ヒラギノ角ゴ Pro W3" charset="-128"/>
              </a:rPr>
              <a:t>              a.    Provide supplemental oxygen and positive pressure ventilation as needed to ensure adequate oxygenation and ventilation.</a:t>
            </a: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578B216-593C-1842-93EC-15895BAE8CAA}" type="slidenum">
              <a:rPr lang="en-US" altLang="en-US" sz="1200"/>
              <a:pPr eaLnBrk="1" hangingPunct="1"/>
              <a:t>59</a:t>
            </a:fld>
            <a:endParaRPr lang="en-US" altLang="en-US" sz="1200" dirty="0"/>
          </a:p>
        </p:txBody>
      </p:sp>
    </p:spTree>
    <p:extLst>
      <p:ext uri="{BB962C8B-B14F-4D97-AF65-F5344CB8AC3E}">
        <p14:creationId xmlns:p14="http://schemas.microsoft.com/office/powerpoint/2010/main" val="19671129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B.    Other fractures</a:t>
            </a:r>
            <a:endParaRPr lang="en-US" altLang="en-US" b="1" dirty="0">
              <a:latin typeface="Times New Roman" charset="0"/>
              <a:ea typeface="ヒラギノ角ゴ Pro W3" charset="-128"/>
            </a:endParaRPr>
          </a:p>
          <a:p>
            <a:r>
              <a:rPr lang="en-US" altLang="en-US" b="1" dirty="0">
                <a:latin typeface="Times New Roman" charset="0"/>
                <a:ea typeface="ヒラギノ角ゴ Pro W3" charset="-128"/>
              </a:rPr>
              <a:t>       </a:t>
            </a:r>
            <a:r>
              <a:rPr lang="en-US" altLang="en-US" dirty="0">
                <a:latin typeface="Times New Roman" charset="0"/>
                <a:ea typeface="ヒラギノ角ゴ Pro W3" charset="-128"/>
              </a:rPr>
              <a:t>1.    Sternal fractures</a:t>
            </a:r>
          </a:p>
          <a:p>
            <a:r>
              <a:rPr lang="en-US" altLang="en-US" dirty="0">
                <a:latin typeface="Times New Roman" charset="0"/>
                <a:ea typeface="ヒラギノ角ゴ Pro W3" charset="-128"/>
              </a:rPr>
              <a:t>              a.    Require a significant amount of force</a:t>
            </a:r>
          </a:p>
          <a:p>
            <a:r>
              <a:rPr lang="en-US" altLang="en-US" dirty="0">
                <a:latin typeface="Times New Roman" charset="0"/>
                <a:ea typeface="ヒラギノ角ゴ Pro W3" charset="-128"/>
              </a:rPr>
              <a:t>              b.    May involve the lungs, great vessels, and the heart</a:t>
            </a:r>
          </a:p>
          <a:p>
            <a:r>
              <a:rPr lang="en-US" altLang="en-US" dirty="0">
                <a:latin typeface="Times New Roman" charset="0"/>
                <a:ea typeface="ヒラギノ角ゴ Pro W3" charset="-128"/>
              </a:rPr>
              <a:t>       2.    Clavicle fractures</a:t>
            </a:r>
          </a:p>
          <a:p>
            <a:r>
              <a:rPr lang="en-US" altLang="en-US" dirty="0">
                <a:latin typeface="Times New Roman" charset="0"/>
                <a:ea typeface="ヒラギノ角ゴ Pro W3" charset="-128"/>
              </a:rPr>
              <a:t>              a.    Significant damage or disruption to the large neurovascular bundle the clavicle protects is possible.</a:t>
            </a:r>
          </a:p>
          <a:p>
            <a:r>
              <a:rPr lang="en-US" altLang="en-US" dirty="0">
                <a:latin typeface="Times New Roman" charset="0"/>
                <a:ea typeface="ヒラギノ角ゴ Pro W3" charset="-128"/>
              </a:rPr>
              <a:t>              b.    Suspect upper rib fractures in medial clavicle fractures.</a:t>
            </a:r>
          </a:p>
          <a:p>
            <a:r>
              <a:rPr lang="en-US" altLang="en-US" dirty="0">
                <a:latin typeface="Times New Roman" charset="0"/>
                <a:ea typeface="ヒラギノ角ゴ Pro W3" charset="-128"/>
              </a:rPr>
              <a:t>              </a:t>
            </a:r>
            <a:r>
              <a:rPr lang="en-US" altLang="en-US" dirty="0" err="1">
                <a:latin typeface="Times New Roman" charset="0"/>
                <a:ea typeface="ヒラギノ角ゴ Pro W3" charset="-128"/>
              </a:rPr>
              <a:t>c.</a:t>
            </a:r>
            <a:r>
              <a:rPr lang="en-US" altLang="en-US" dirty="0">
                <a:latin typeface="Times New Roman" charset="0"/>
                <a:ea typeface="ヒラギノ角ゴ Pro W3" charset="-128"/>
              </a:rPr>
              <a:t>    Be alert to possible signs of pneumothorax development.</a:t>
            </a: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364C701-3252-2146-B23C-0E043F7B5041}" type="slidenum">
              <a:rPr lang="en-US" altLang="en-US" sz="1200"/>
              <a:pPr eaLnBrk="1" hangingPunct="1"/>
              <a:t>60</a:t>
            </a:fld>
            <a:endParaRPr lang="en-US" altLang="en-US" sz="1200" dirty="0"/>
          </a:p>
        </p:txBody>
      </p:sp>
    </p:spTree>
    <p:extLst>
      <p:ext uri="{BB962C8B-B14F-4D97-AF65-F5344CB8AC3E}">
        <p14:creationId xmlns:p14="http://schemas.microsoft.com/office/powerpoint/2010/main" val="755781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I. Introduction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Times New Roman" charset="0"/>
                <a:ea typeface="ヒラギノ角ゴ Pro W3" charset="-128"/>
              </a:rPr>
              <a:t>A.    </a:t>
            </a:r>
            <a:r>
              <a:rPr lang="en-US" sz="1200" b="0" kern="1200" dirty="0">
                <a:solidFill>
                  <a:schemeClr val="tx1"/>
                </a:solidFill>
                <a:effectLst/>
                <a:latin typeface="Times New Roman" pitchFamily="18" charset="0"/>
                <a:ea typeface="ヒラギノ角ゴ Pro W3" pitchFamily="1" charset="-128"/>
                <a:cs typeface="ヒラギノ角ゴ Pro W3" charset="0"/>
              </a:rPr>
              <a:t>Chest trauma causes more than 1.2 million emergency department visits each year.</a:t>
            </a:r>
          </a:p>
          <a:p>
            <a:r>
              <a:rPr lang="en-US" altLang="en-US" b="0" dirty="0">
                <a:latin typeface="Times New Roman" charset="0"/>
                <a:ea typeface="ヒラギノ角ゴ Pro W3" charset="-128"/>
              </a:rPr>
              <a:t>       </a:t>
            </a:r>
            <a:r>
              <a:rPr lang="en-US" altLang="en-US" dirty="0">
                <a:latin typeface="Times New Roman" charset="0"/>
                <a:ea typeface="ヒラギノ角ゴ Pro W3" charset="-128"/>
              </a:rPr>
              <a:t>1.    Injuries can involve the heart, lungs, and great blood vessels.</a:t>
            </a:r>
          </a:p>
          <a:p>
            <a:r>
              <a:rPr lang="en-US" altLang="en-US" dirty="0">
                <a:latin typeface="Times New Roman" charset="0"/>
                <a:ea typeface="ヒラギノ角ゴ Pro W3" charset="-128"/>
              </a:rPr>
              <a:t>       2.    May be the result of blunt trauma, penetrating trauma, or both</a:t>
            </a: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7B7B47D-7F42-F340-B714-9AAFA2DFA3EC}" type="slidenum">
              <a:rPr lang="en-US" altLang="en-US" sz="1200"/>
              <a:pPr eaLnBrk="1" hangingPunct="1"/>
              <a:t>7</a:t>
            </a:fld>
            <a:endParaRPr lang="en-US" altLang="en-US" sz="1200" dirty="0"/>
          </a:p>
        </p:txBody>
      </p:sp>
    </p:spTree>
    <p:extLst>
      <p:ext uri="{BB962C8B-B14F-4D97-AF65-F5344CB8AC3E}">
        <p14:creationId xmlns:p14="http://schemas.microsoft.com/office/powerpoint/2010/main" val="16452382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pPr marL="228600" indent="-228600">
              <a:buAutoNum type="alphaUcPeriod" startAt="3"/>
            </a:pPr>
            <a:r>
              <a:rPr lang="en-US" altLang="en-US" dirty="0">
                <a:latin typeface="Times New Roman" charset="0"/>
                <a:ea typeface="ヒラギノ角ゴ Pro W3" charset="-128"/>
              </a:rPr>
              <a:t>Traumatic asphyxia</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ヒラギノ角ゴ Pro W3" pitchFamily="1" charset="-128"/>
                <a:cs typeface="ヒラギノ角ゴ Pro W3" charset="0"/>
              </a:rPr>
              <a:t>      1.   Sudden, severe compression of the chest, which produces a rapid increase in pressure within the chest.</a:t>
            </a:r>
          </a:p>
          <a:p>
            <a:r>
              <a:rPr lang="en-US" altLang="en-US" b="1" dirty="0">
                <a:latin typeface="Times New Roman" charset="0"/>
                <a:ea typeface="ヒラギノ角ゴ Pro W3" charset="-128"/>
              </a:rPr>
              <a:t>      </a:t>
            </a:r>
            <a:r>
              <a:rPr lang="en-US" altLang="en-US" dirty="0">
                <a:latin typeface="Times New Roman" charset="0"/>
                <a:ea typeface="ヒラギノ角ゴ Pro W3" charset="-128"/>
              </a:rPr>
              <a:t>2.    Characterized by:</a:t>
            </a:r>
          </a:p>
          <a:p>
            <a:r>
              <a:rPr lang="en-US" altLang="en-US" dirty="0">
                <a:latin typeface="Times New Roman" charset="0"/>
                <a:ea typeface="ヒラギノ角ゴ Pro W3" charset="-128"/>
              </a:rPr>
              <a:t>             a.    Distended neck veins</a:t>
            </a:r>
          </a:p>
          <a:p>
            <a:r>
              <a:rPr lang="en-US" altLang="en-US" dirty="0">
                <a:latin typeface="Times New Roman" charset="0"/>
                <a:ea typeface="ヒラギノ角ゴ Pro W3" charset="-128"/>
              </a:rPr>
              <a:t>             b.    Cyanosis in the face and neck</a:t>
            </a:r>
          </a:p>
          <a:p>
            <a:r>
              <a:rPr lang="en-US" altLang="en-US" dirty="0">
                <a:latin typeface="Times New Roman" charset="0"/>
                <a:ea typeface="ヒラギノ角ゴ Pro W3" charset="-128"/>
              </a:rPr>
              <a:t>             c.    Hemorrhage into the sclera of the eye</a:t>
            </a: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8A6F593-2D52-6B4D-AA8C-6D7672DB4191}" type="slidenum">
              <a:rPr lang="en-US" altLang="en-US" sz="1200"/>
              <a:pPr eaLnBrk="1" hangingPunct="1"/>
              <a:t>61</a:t>
            </a:fld>
            <a:endParaRPr lang="en-US" altLang="en-US" sz="1200" dirty="0"/>
          </a:p>
        </p:txBody>
      </p:sp>
    </p:spTree>
    <p:extLst>
      <p:ext uri="{BB962C8B-B14F-4D97-AF65-F5344CB8AC3E}">
        <p14:creationId xmlns:p14="http://schemas.microsoft.com/office/powerpoint/2010/main" val="546043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3.    Suggests an underlying injury to the heart and possibly a pulmonary contusion</a:t>
            </a:r>
          </a:p>
          <a:p>
            <a:r>
              <a:rPr lang="en-US" altLang="en-US" dirty="0">
                <a:latin typeface="Times New Roman" charset="0"/>
                <a:ea typeface="ヒラギノ角ゴ Pro W3" charset="-128"/>
              </a:rPr>
              <a:t>4.    Prehospital treatment:</a:t>
            </a:r>
          </a:p>
          <a:p>
            <a:r>
              <a:rPr lang="en-US" altLang="en-US" dirty="0">
                <a:latin typeface="Times New Roman" charset="0"/>
                <a:ea typeface="ヒラギノ角ゴ Pro W3" charset="-128"/>
              </a:rPr>
              <a:t>       a.    Provide ventilatory support with supplemental oxygen.</a:t>
            </a:r>
          </a:p>
          <a:p>
            <a:r>
              <a:rPr lang="en-US" altLang="en-US" dirty="0">
                <a:latin typeface="Times New Roman" charset="0"/>
                <a:ea typeface="ヒラギノ角ゴ Pro W3" charset="-128"/>
              </a:rPr>
              <a:t>       b.    Monitor vital signs during immediate transport.</a:t>
            </a: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DECAAFC-3FA3-3342-A2F1-378B8784A75D}" type="slidenum">
              <a:rPr lang="en-US" altLang="en-US" sz="1200"/>
              <a:pPr eaLnBrk="1" hangingPunct="1"/>
              <a:t>62</a:t>
            </a:fld>
            <a:endParaRPr lang="en-US" altLang="en-US" sz="1200" dirty="0"/>
          </a:p>
        </p:txBody>
      </p:sp>
    </p:spTree>
    <p:extLst>
      <p:ext uri="{BB962C8B-B14F-4D97-AF65-F5344CB8AC3E}">
        <p14:creationId xmlns:p14="http://schemas.microsoft.com/office/powerpoint/2010/main" val="7604486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D.   Blunt myocardial injury</a:t>
            </a:r>
            <a:endParaRPr lang="en-US" altLang="en-US" b="1" dirty="0">
              <a:latin typeface="Times New Roman" charset="0"/>
              <a:ea typeface="ヒラギノ角ゴ Pro W3" charset="-128"/>
            </a:endParaRPr>
          </a:p>
          <a:p>
            <a:r>
              <a:rPr lang="en-US" altLang="en-US" b="1" dirty="0">
                <a:latin typeface="Times New Roman" charset="0"/>
                <a:ea typeface="ヒラギノ角ゴ Pro W3" charset="-128"/>
              </a:rPr>
              <a:t>      </a:t>
            </a:r>
            <a:r>
              <a:rPr lang="en-US" altLang="en-US" dirty="0">
                <a:latin typeface="Times New Roman" charset="0"/>
                <a:ea typeface="ヒラギノ角ゴ Pro W3" charset="-128"/>
              </a:rPr>
              <a:t>1.    Blunt trauma may injure the heart itself, making it unable to maintain adequate blood pressure.</a:t>
            </a:r>
          </a:p>
          <a:p>
            <a:r>
              <a:rPr lang="en-US" sz="1200" kern="1200" dirty="0">
                <a:solidFill>
                  <a:schemeClr val="tx1"/>
                </a:solidFill>
                <a:effectLst/>
                <a:latin typeface="Times New Roman" charset="0"/>
                <a:ea typeface="ヒラギノ角ゴ Pro W3" charset="-128"/>
                <a:cs typeface="ヒラギノ角ゴ Pro W3" charset="0"/>
              </a:rPr>
              <a:t>      </a:t>
            </a:r>
            <a:r>
              <a:rPr lang="en-US" sz="1200" kern="1200" dirty="0">
                <a:solidFill>
                  <a:schemeClr val="tx1"/>
                </a:solidFill>
                <a:effectLst/>
                <a:latin typeface="Times New Roman" pitchFamily="18" charset="0"/>
                <a:ea typeface="ヒラギノ角ゴ Pro W3" pitchFamily="1" charset="-128"/>
                <a:cs typeface="ヒラギノ角ゴ Pro W3" charset="0"/>
              </a:rPr>
              <a:t>2.    Often the pulse is irregular, but dangerous rhythms such as ventricular tachycardia and ventricular fibrillation are uncommon.</a:t>
            </a:r>
          </a:p>
          <a:p>
            <a:r>
              <a:rPr lang="en-US" sz="1200" kern="1200" dirty="0">
                <a:solidFill>
                  <a:schemeClr val="tx1"/>
                </a:solidFill>
                <a:effectLst/>
                <a:latin typeface="Times New Roman" pitchFamily="18" charset="0"/>
                <a:ea typeface="ヒラギノ角ゴ Pro W3" pitchFamily="1" charset="-128"/>
                <a:cs typeface="ヒラギノ角ゴ Pro W3" charset="0"/>
              </a:rPr>
              <a:t>      3.    Suspect myocardial contusion in all cases of severe blunt injury to the chest.</a:t>
            </a:r>
          </a:p>
          <a:p>
            <a:r>
              <a:rPr lang="en-US" sz="1200" kern="1200" dirty="0">
                <a:solidFill>
                  <a:schemeClr val="tx1"/>
                </a:solidFill>
                <a:effectLst/>
                <a:latin typeface="Times New Roman" pitchFamily="18" charset="0"/>
                <a:ea typeface="ヒラギノ角ゴ Pro W3" pitchFamily="1" charset="-128"/>
                <a:cs typeface="ヒラギノ角ゴ Pro W3" charset="0"/>
              </a:rPr>
              <a:t>      4.    Prehospital treatment:</a:t>
            </a:r>
          </a:p>
          <a:p>
            <a:r>
              <a:rPr lang="en-US" sz="1200" kern="1200" dirty="0">
                <a:solidFill>
                  <a:schemeClr val="tx1"/>
                </a:solidFill>
                <a:effectLst/>
                <a:latin typeface="Times New Roman" pitchFamily="18" charset="0"/>
                <a:ea typeface="ヒラギノ角ゴ Pro W3" pitchFamily="1" charset="-128"/>
                <a:cs typeface="ヒラギノ角ゴ Pro W3" charset="0"/>
              </a:rPr>
              <a:t>             a.   Monitor the patient’s pulse carefully.</a:t>
            </a:r>
          </a:p>
          <a:p>
            <a:r>
              <a:rPr lang="en-US" sz="1200" kern="1200" dirty="0">
                <a:solidFill>
                  <a:schemeClr val="tx1"/>
                </a:solidFill>
                <a:effectLst/>
                <a:latin typeface="Times New Roman" pitchFamily="18" charset="0"/>
                <a:ea typeface="ヒラギノ角ゴ Pro W3" pitchFamily="1" charset="-128"/>
                <a:cs typeface="ヒラギノ角ゴ Pro W3" charset="0"/>
              </a:rPr>
              <a:t>             </a:t>
            </a:r>
            <a:r>
              <a:rPr lang="en-US" sz="1200" kern="1200" dirty="0" err="1">
                <a:solidFill>
                  <a:schemeClr val="tx1"/>
                </a:solidFill>
                <a:effectLst/>
                <a:latin typeface="Times New Roman" pitchFamily="18" charset="0"/>
                <a:ea typeface="ヒラギノ角ゴ Pro W3" pitchFamily="1" charset="-128"/>
                <a:cs typeface="ヒラギノ角ゴ Pro W3" charset="0"/>
              </a:rPr>
              <a:t>b.</a:t>
            </a:r>
            <a:r>
              <a:rPr lang="en-US" sz="1200" kern="1200" dirty="0">
                <a:solidFill>
                  <a:schemeClr val="tx1"/>
                </a:solidFill>
                <a:effectLst/>
                <a:latin typeface="Times New Roman" pitchFamily="18" charset="0"/>
                <a:ea typeface="ヒラギノ角ゴ Pro W3" pitchFamily="1" charset="-128"/>
                <a:cs typeface="ヒラギノ角ゴ Pro W3" charset="0"/>
              </a:rPr>
              <a:t>   Note any change in blood pressure.</a:t>
            </a:r>
          </a:p>
          <a:p>
            <a:r>
              <a:rPr lang="en-US" sz="1200" kern="1200" dirty="0">
                <a:solidFill>
                  <a:schemeClr val="tx1"/>
                </a:solidFill>
                <a:effectLst/>
                <a:latin typeface="Times New Roman" pitchFamily="18" charset="0"/>
                <a:ea typeface="ヒラギノ角ゴ Pro W3" pitchFamily="1" charset="-128"/>
                <a:cs typeface="ヒラギノ角ゴ Pro W3" charset="0"/>
              </a:rPr>
              <a:t>             </a:t>
            </a:r>
            <a:r>
              <a:rPr lang="en-US" sz="1200" kern="1200" dirty="0" err="1">
                <a:solidFill>
                  <a:schemeClr val="tx1"/>
                </a:solidFill>
                <a:effectLst/>
                <a:latin typeface="Times New Roman" pitchFamily="18" charset="0"/>
                <a:ea typeface="ヒラギノ角ゴ Pro W3" pitchFamily="1" charset="-128"/>
                <a:cs typeface="ヒラギノ角ゴ Pro W3" charset="0"/>
              </a:rPr>
              <a:t>c.</a:t>
            </a:r>
            <a:r>
              <a:rPr lang="en-US" sz="1200" kern="1200" dirty="0">
                <a:solidFill>
                  <a:schemeClr val="tx1"/>
                </a:solidFill>
                <a:effectLst/>
                <a:latin typeface="Times New Roman" pitchFamily="18" charset="0"/>
                <a:ea typeface="ヒラギノ角ゴ Pro W3" pitchFamily="1" charset="-128"/>
                <a:cs typeface="ヒラギノ角ゴ Pro W3" charset="0"/>
              </a:rPr>
              <a:t>   Provide supplemental oxygen and transport immediately.</a:t>
            </a: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6D6F27B-E157-BE43-B88B-AA05AA231BFD}" type="slidenum">
              <a:rPr lang="en-US" altLang="en-US" sz="1200"/>
              <a:pPr eaLnBrk="1" hangingPunct="1"/>
              <a:t>63</a:t>
            </a:fld>
            <a:endParaRPr lang="en-US" altLang="en-US" sz="1200" dirty="0"/>
          </a:p>
        </p:txBody>
      </p:sp>
    </p:spTree>
    <p:extLst>
      <p:ext uri="{BB962C8B-B14F-4D97-AF65-F5344CB8AC3E}">
        <p14:creationId xmlns:p14="http://schemas.microsoft.com/office/powerpoint/2010/main" val="11853444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3.    Suspect myocardial contusion in all cases of severe blunt injury to the chest.</a:t>
            </a:r>
          </a:p>
          <a:p>
            <a:r>
              <a:rPr lang="en-US" altLang="en-US" dirty="0">
                <a:latin typeface="Times New Roman" charset="0"/>
                <a:ea typeface="ヒラギノ角ゴ Pro W3" charset="-128"/>
              </a:rPr>
              <a:t>4.    Prehospital treatment:</a:t>
            </a:r>
          </a:p>
          <a:p>
            <a:r>
              <a:rPr lang="en-US" altLang="en-US" dirty="0">
                <a:latin typeface="Times New Roman" charset="0"/>
                <a:ea typeface="ヒラギノ角ゴ Pro W3" charset="-128"/>
              </a:rPr>
              <a:t>       a.    Monitor the patient</a:t>
            </a:r>
            <a:r>
              <a:rPr lang="ja-JP" altLang="en-US" dirty="0">
                <a:latin typeface="Times New Roman" charset="0"/>
                <a:ea typeface="ヒラギノ角ゴ Pro W3" charset="-128"/>
              </a:rPr>
              <a:t>’</a:t>
            </a:r>
            <a:r>
              <a:rPr lang="en-US" altLang="ja-JP" dirty="0">
                <a:latin typeface="Times New Roman" charset="0"/>
                <a:ea typeface="ヒラギノ角ゴ Pro W3" charset="-128"/>
              </a:rPr>
              <a:t>s pulse carefully.</a:t>
            </a:r>
          </a:p>
          <a:p>
            <a:r>
              <a:rPr lang="en-US" altLang="en-US" dirty="0">
                <a:latin typeface="Times New Roman" charset="0"/>
                <a:ea typeface="ヒラギノ角ゴ Pro W3" charset="-128"/>
              </a:rPr>
              <a:t>       b.    Note any change in blood pressure.</a:t>
            </a:r>
          </a:p>
          <a:p>
            <a:r>
              <a:rPr lang="en-US" altLang="en-US" dirty="0">
                <a:latin typeface="Times New Roman" charset="0"/>
                <a:ea typeface="ヒラギノ角ゴ Pro W3" charset="-128"/>
              </a:rPr>
              <a:t>       c.    Provide supplemental oxygen and transport immediately.</a:t>
            </a: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14755C5-06D3-D84C-83FF-90341D57E7DA}" type="slidenum">
              <a:rPr lang="en-US" altLang="en-US" sz="1200"/>
              <a:pPr eaLnBrk="1" hangingPunct="1"/>
              <a:t>64</a:t>
            </a:fld>
            <a:endParaRPr lang="en-US" altLang="en-US" sz="1200" dirty="0"/>
          </a:p>
        </p:txBody>
      </p:sp>
    </p:spTree>
    <p:extLst>
      <p:ext uri="{BB962C8B-B14F-4D97-AF65-F5344CB8AC3E}">
        <p14:creationId xmlns:p14="http://schemas.microsoft.com/office/powerpoint/2010/main" val="20263825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E.    Commotio cordis</a:t>
            </a:r>
            <a:endParaRPr lang="en-US" altLang="en-US" b="1" dirty="0">
              <a:latin typeface="Times New Roman" charset="0"/>
              <a:ea typeface="ヒラギノ角ゴ Pro W3" charset="-128"/>
            </a:endParaRPr>
          </a:p>
          <a:p>
            <a:r>
              <a:rPr lang="en-US" altLang="en-US" b="1" dirty="0">
                <a:latin typeface="Times New Roman" charset="0"/>
                <a:ea typeface="ヒラギノ角ゴ Pro W3" charset="-128"/>
              </a:rPr>
              <a:t>       </a:t>
            </a:r>
            <a:r>
              <a:rPr lang="en-US" altLang="en-US" dirty="0">
                <a:latin typeface="Times New Roman" charset="0"/>
                <a:ea typeface="ヒラギノ角ゴ Pro W3" charset="-128"/>
              </a:rPr>
              <a:t>1.    Blunt chest injury caused by a sudden, direct blow to the chest that occurs only during the critical portion of a person</a:t>
            </a:r>
            <a:r>
              <a:rPr lang="ja-JP" altLang="en-US" dirty="0">
                <a:latin typeface="Times New Roman" charset="0"/>
                <a:ea typeface="ヒラギノ角ゴ Pro W3" charset="-128"/>
              </a:rPr>
              <a:t>’</a:t>
            </a:r>
            <a:r>
              <a:rPr lang="en-US" altLang="ja-JP" dirty="0">
                <a:latin typeface="Times New Roman" charset="0"/>
                <a:ea typeface="ヒラギノ角ゴ Pro W3" charset="-128"/>
              </a:rPr>
              <a:t>s heartbeat, </a:t>
            </a:r>
            <a:r>
              <a:rPr lang="en-US" altLang="en-US" dirty="0">
                <a:latin typeface="Times New Roman" charset="0"/>
                <a:ea typeface="ヒラギノ角ゴ Pro W3" charset="-128"/>
              </a:rPr>
              <a:t>resulting in immediate cardiac arrest</a:t>
            </a:r>
          </a:p>
          <a:p>
            <a:r>
              <a:rPr lang="en-US" sz="1200" kern="1200" dirty="0">
                <a:solidFill>
                  <a:schemeClr val="tx1"/>
                </a:solidFill>
                <a:effectLst/>
                <a:latin typeface="Times New Roman" charset="0"/>
                <a:ea typeface="ヒラギノ角ゴ Pro W3" charset="-128"/>
                <a:cs typeface="ヒラギノ角ゴ Pro W3" charset="0"/>
              </a:rPr>
              <a:t>       </a:t>
            </a:r>
            <a:r>
              <a:rPr lang="en-US" sz="1200" kern="1200" dirty="0">
                <a:solidFill>
                  <a:schemeClr val="tx1"/>
                </a:solidFill>
                <a:effectLst/>
                <a:latin typeface="Times New Roman" pitchFamily="18" charset="0"/>
                <a:ea typeface="ヒラギノ角ゴ Pro W3" pitchFamily="1" charset="-128"/>
                <a:cs typeface="ヒラギノ角ゴ Pro W3" charset="0"/>
              </a:rPr>
              <a:t>2.   The resulting ventricular fibrillation is often responsive to responsive to defibrillation and early initiation of CPR.</a:t>
            </a:r>
          </a:p>
          <a:p>
            <a:r>
              <a:rPr lang="en-US" sz="1200" kern="1200" dirty="0">
                <a:solidFill>
                  <a:schemeClr val="tx1"/>
                </a:solidFill>
                <a:effectLst/>
                <a:latin typeface="Times New Roman" pitchFamily="18" charset="0"/>
                <a:ea typeface="ヒラギノ角ゴ Pro W3" pitchFamily="1" charset="-128"/>
                <a:cs typeface="ヒラギノ角ゴ Pro W3" charset="0"/>
              </a:rPr>
              <a:t>       3.   More commonly associated with sports-related injuries, but should be suspected in all cases in which the person is unconscious and unresponsive after a blow to the chest</a:t>
            </a:r>
          </a:p>
          <a:p>
            <a:endParaRPr lang="en-US" altLang="en-US" dirty="0">
              <a:latin typeface="Times New Roman" charset="0"/>
              <a:ea typeface="ヒラギノ角ゴ Pro W3" charset="-128"/>
            </a:endParaRPr>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EF21E22-02F8-CC43-A4F8-EE22AE25C7BB}" type="slidenum">
              <a:rPr lang="en-US" altLang="en-US" sz="1200"/>
              <a:pPr eaLnBrk="1" hangingPunct="1"/>
              <a:t>65</a:t>
            </a:fld>
            <a:endParaRPr lang="en-US" altLang="en-US" sz="1200" dirty="0"/>
          </a:p>
        </p:txBody>
      </p:sp>
    </p:spTree>
    <p:extLst>
      <p:ext uri="{BB962C8B-B14F-4D97-AF65-F5344CB8AC3E}">
        <p14:creationId xmlns:p14="http://schemas.microsoft.com/office/powerpoint/2010/main" val="46911639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F.   Laceration of the great vessels</a:t>
            </a:r>
            <a:endParaRPr lang="en-US" altLang="en-US" b="1" dirty="0">
              <a:latin typeface="Times New Roman" charset="0"/>
              <a:ea typeface="ヒラギノ角ゴ Pro W3" charset="-128"/>
            </a:endParaRPr>
          </a:p>
          <a:p>
            <a:r>
              <a:rPr lang="en-US" altLang="en-US" b="1" dirty="0">
                <a:latin typeface="Times New Roman" charset="0"/>
                <a:ea typeface="ヒラギノ角ゴ Pro W3" charset="-128"/>
              </a:rPr>
              <a:t>      </a:t>
            </a:r>
            <a:r>
              <a:rPr lang="en-US" altLang="en-US" dirty="0">
                <a:latin typeface="Times New Roman" charset="0"/>
                <a:ea typeface="ヒラギノ角ゴ Pro W3" charset="-128"/>
              </a:rPr>
              <a:t>1.    May be accompanied by massive, rapidly fatal hemorrhage</a:t>
            </a:r>
          </a:p>
          <a:p>
            <a:r>
              <a:rPr lang="en-US" altLang="en-US" dirty="0">
                <a:latin typeface="Times New Roman" charset="0"/>
                <a:ea typeface="ヒラギノ角ゴ Pro W3" charset="-128"/>
              </a:rPr>
              <a:t>      2.    Prehospital treatment:</a:t>
            </a:r>
          </a:p>
          <a:p>
            <a:r>
              <a:rPr lang="en-US" altLang="en-US" dirty="0">
                <a:latin typeface="Times New Roman" charset="0"/>
                <a:ea typeface="ヒラギノ角ゴ Pro W3" charset="-128"/>
              </a:rPr>
              <a:t>             a.    Cardiopulmonary resuscitation</a:t>
            </a:r>
          </a:p>
          <a:p>
            <a:r>
              <a:rPr lang="en-US" altLang="en-US" dirty="0">
                <a:latin typeface="Times New Roman" charset="0"/>
                <a:ea typeface="ヒラギノ角ゴ Pro W3" charset="-128"/>
              </a:rPr>
              <a:t>             b.    Ventilatory support and supplemental oxygen, if appropriate</a:t>
            </a:r>
          </a:p>
          <a:p>
            <a:r>
              <a:rPr lang="en-US" altLang="en-US" dirty="0">
                <a:latin typeface="Times New Roman" charset="0"/>
                <a:ea typeface="ヒラギノ角ゴ Pro W3" charset="-128"/>
              </a:rPr>
              <a:t>             c.    Immediate transport</a:t>
            </a:r>
          </a:p>
          <a:p>
            <a:r>
              <a:rPr lang="en-US" altLang="en-US" dirty="0">
                <a:latin typeface="Times New Roman" charset="0"/>
                <a:ea typeface="ヒラギノ角ゴ Pro W3" charset="-128"/>
              </a:rPr>
              <a:t>             d.    Remain alert to signs and symptoms of shock.</a:t>
            </a:r>
          </a:p>
          <a:p>
            <a:r>
              <a:rPr lang="en-US" altLang="en-US" dirty="0">
                <a:latin typeface="Times New Roman" charset="0"/>
                <a:ea typeface="ヒラギノ角ゴ Pro W3" charset="-128"/>
              </a:rPr>
              <a:t>             e.    Closely monitor changes in baseline vital signs (eg, tachycardia and hypotension).</a:t>
            </a: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4B7C647-5490-3146-8C21-F3248501D21B}" type="slidenum">
              <a:rPr lang="en-US" altLang="en-US" sz="1200"/>
              <a:pPr eaLnBrk="1" hangingPunct="1"/>
              <a:t>66</a:t>
            </a:fld>
            <a:endParaRPr lang="en-US" altLang="en-US" sz="1200" dirty="0"/>
          </a:p>
        </p:txBody>
      </p:sp>
    </p:spTree>
    <p:extLst>
      <p:ext uri="{BB962C8B-B14F-4D97-AF65-F5344CB8AC3E}">
        <p14:creationId xmlns:p14="http://schemas.microsoft.com/office/powerpoint/2010/main" val="1026732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B.    EMTs must treat any injuries that interfere with the body</a:t>
            </a:r>
            <a:r>
              <a:rPr lang="ja-JP" altLang="en-US" dirty="0">
                <a:latin typeface="Times New Roman" charset="0"/>
                <a:ea typeface="ヒラギノ角ゴ Pro W3" charset="-128"/>
              </a:rPr>
              <a:t>’</a:t>
            </a:r>
            <a:r>
              <a:rPr lang="en-US" altLang="ja-JP" dirty="0">
                <a:latin typeface="Times New Roman" charset="0"/>
                <a:ea typeface="ヒラギノ角ゴ Pro W3" charset="-128"/>
              </a:rPr>
              <a:t>s mechanics of normal breathing without delay.</a:t>
            </a:r>
            <a:endParaRPr lang="en-US" altLang="ja-JP" b="1" dirty="0">
              <a:latin typeface="Times New Roman" charset="0"/>
              <a:ea typeface="ヒラギノ角ゴ Pro W3" charset="-128"/>
            </a:endParaRPr>
          </a:p>
          <a:p>
            <a:r>
              <a:rPr lang="en-US" altLang="en-US" b="1" dirty="0">
                <a:latin typeface="Times New Roman" charset="0"/>
                <a:ea typeface="ヒラギノ角ゴ Pro W3" charset="-128"/>
              </a:rPr>
              <a:t>       </a:t>
            </a:r>
            <a:r>
              <a:rPr lang="en-US" altLang="en-US" dirty="0">
                <a:latin typeface="Times New Roman" charset="0"/>
                <a:ea typeface="ヒラギノ角ゴ Pro W3" charset="-128"/>
              </a:rPr>
              <a:t>1.    Internal bleeding can collect in the chest cavity, compressing the lungs or heart.</a:t>
            </a:r>
          </a:p>
          <a:p>
            <a:r>
              <a:rPr lang="en-US" altLang="en-US" dirty="0">
                <a:latin typeface="Times New Roman" charset="0"/>
                <a:ea typeface="ヒラギノ角ゴ Pro W3" charset="-128"/>
              </a:rPr>
              <a:t>       2.    Air may collect in the chest and prevent the lungs from expanding.</a:t>
            </a: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D7EB270-6705-D443-B54D-CAC082500FD2}" type="slidenum">
              <a:rPr lang="en-US" altLang="en-US" sz="1200"/>
              <a:pPr eaLnBrk="1" hangingPunct="1"/>
              <a:t>8</a:t>
            </a:fld>
            <a:endParaRPr lang="en-US" altLang="en-US" sz="1200" dirty="0"/>
          </a:p>
        </p:txBody>
      </p:sp>
    </p:spTree>
    <p:extLst>
      <p:ext uri="{BB962C8B-B14F-4D97-AF65-F5344CB8AC3E}">
        <p14:creationId xmlns:p14="http://schemas.microsoft.com/office/powerpoint/2010/main" val="520165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II. Anatomy and Physiology</a:t>
            </a:r>
          </a:p>
          <a:p>
            <a:r>
              <a:rPr lang="en-US" altLang="en-US" dirty="0">
                <a:latin typeface="Times New Roman" charset="0"/>
                <a:ea typeface="ヒラギノ角ゴ Pro W3" charset="-128"/>
              </a:rPr>
              <a:t>A.    Remember the difference between ventilation and oxygenation.</a:t>
            </a:r>
            <a:endParaRPr lang="en-US" altLang="en-US" b="1" dirty="0">
              <a:latin typeface="Times New Roman" charset="0"/>
              <a:ea typeface="ヒラギノ角ゴ Pro W3" charset="-128"/>
            </a:endParaRPr>
          </a:p>
          <a:p>
            <a:r>
              <a:rPr lang="en-US" altLang="en-US" dirty="0">
                <a:latin typeface="Times New Roman" charset="0"/>
                <a:ea typeface="ヒラギノ角ゴ Pro W3" charset="-128"/>
              </a:rPr>
              <a:t>       1.    Ventilation is the body</a:t>
            </a:r>
            <a:r>
              <a:rPr lang="ja-JP" altLang="en-US" dirty="0">
                <a:latin typeface="Times New Roman" charset="0"/>
                <a:ea typeface="ヒラギノ角ゴ Pro W3" charset="-128"/>
              </a:rPr>
              <a:t>’</a:t>
            </a:r>
            <a:r>
              <a:rPr lang="en-US" altLang="ja-JP" dirty="0">
                <a:latin typeface="Times New Roman" charset="0"/>
                <a:ea typeface="ヒラギノ角ゴ Pro W3" charset="-128"/>
              </a:rPr>
              <a:t>s ability to move air in and out of chest and lung tissue.</a:t>
            </a:r>
            <a:endParaRPr lang="en-US" altLang="ja-JP" b="1" dirty="0">
              <a:latin typeface="Times New Roman" charset="0"/>
              <a:ea typeface="ヒラギノ角ゴ Pro W3" charset="-128"/>
            </a:endParaRPr>
          </a:p>
          <a:p>
            <a:r>
              <a:rPr lang="en-US" altLang="en-US" dirty="0">
                <a:latin typeface="Times New Roman" charset="0"/>
                <a:ea typeface="ヒラギノ角ゴ Pro W3" charset="-128"/>
              </a:rPr>
              <a:t>       2.    Oxygenation is the process of delivering oxygen to the blood by diffusion from the alveoli following inhalation into the lungs.</a:t>
            </a:r>
            <a:endParaRPr lang="en-US" altLang="en-US" b="1" dirty="0">
              <a:latin typeface="Times New Roman" charset="0"/>
              <a:ea typeface="ヒラギノ角ゴ Pro W3" charset="-128"/>
            </a:endParaRPr>
          </a:p>
          <a:p>
            <a:r>
              <a:rPr lang="en-US" altLang="en-US" dirty="0">
                <a:latin typeface="Times New Roman" charset="0"/>
                <a:ea typeface="ヒラギノ角ゴ Pro W3" charset="-128"/>
              </a:rPr>
              <a:t>       3.    Injuries affecting the patient</a:t>
            </a:r>
            <a:r>
              <a:rPr lang="ja-JP" altLang="en-US" dirty="0">
                <a:latin typeface="Times New Roman" charset="0"/>
                <a:ea typeface="ヒラギノ角ゴ Pro W3" charset="-128"/>
              </a:rPr>
              <a:t>’</a:t>
            </a:r>
            <a:r>
              <a:rPr lang="en-US" altLang="ja-JP" dirty="0">
                <a:latin typeface="Times New Roman" charset="0"/>
                <a:ea typeface="ヒラギノ角ゴ Pro W3" charset="-128"/>
              </a:rPr>
              <a:t>s ventilation or oxygenation are serious and may be life threatening.</a:t>
            </a:r>
            <a:endParaRPr lang="en-US" altLang="ja-JP" b="1" dirty="0">
              <a:latin typeface="Times New Roman" charset="0"/>
              <a:ea typeface="ヒラギノ角ゴ Pro W3" charset="-128"/>
            </a:endParaRPr>
          </a:p>
          <a:p>
            <a:r>
              <a:rPr lang="en-US" altLang="en-US" dirty="0">
                <a:latin typeface="Times New Roman" charset="0"/>
                <a:ea typeface="ヒラギノ角ゴ Pro W3" charset="-128"/>
              </a:rPr>
              <a:t>B.    The chest (thoracic cage) extends from the lower end of the neck to the diaphragm.</a:t>
            </a:r>
            <a:endParaRPr lang="en-US" altLang="en-US" b="1" dirty="0">
              <a:latin typeface="Times New Roman" charset="0"/>
              <a:ea typeface="ヒラギノ角ゴ Pro W3" charset="-128"/>
            </a:endParaRPr>
          </a:p>
          <a:p>
            <a:r>
              <a:rPr lang="en-US" altLang="en-US" b="1" dirty="0">
                <a:latin typeface="Times New Roman" charset="0"/>
                <a:ea typeface="ヒラギノ角ゴ Pro W3" charset="-128"/>
              </a:rPr>
              <a:t>       </a:t>
            </a:r>
            <a:r>
              <a:rPr lang="en-US" altLang="en-US" dirty="0">
                <a:latin typeface="Times New Roman" charset="0"/>
                <a:ea typeface="ヒラギノ角ゴ Pro W3" charset="-128"/>
              </a:rPr>
              <a:t>1.    A penetrating injury to the chest may also penetrate the lung and diaphragm and injure the liver, spleen, or stomach.</a:t>
            </a: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D8DFE17-D1F8-8940-BF9E-A57622F44FD7}" type="slidenum">
              <a:rPr lang="en-US" altLang="en-US" sz="1200"/>
              <a:pPr eaLnBrk="1" hangingPunct="1"/>
              <a:t>9</a:t>
            </a:fld>
            <a:endParaRPr lang="en-US" altLang="en-US" sz="1200" dirty="0"/>
          </a:p>
        </p:txBody>
      </p:sp>
    </p:spTree>
    <p:extLst>
      <p:ext uri="{BB962C8B-B14F-4D97-AF65-F5344CB8AC3E}">
        <p14:creationId xmlns:p14="http://schemas.microsoft.com/office/powerpoint/2010/main" val="9211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ヒラギノ角ゴ Pro W3" charset="-128"/>
              </a:rPr>
              <a:t>Lecture Outline </a:t>
            </a:r>
          </a:p>
          <a:p>
            <a:endParaRPr lang="en-US" altLang="en-US" dirty="0">
              <a:latin typeface="Times New Roman" charset="0"/>
              <a:ea typeface="ヒラギノ角ゴ Pro W3" charset="-128"/>
            </a:endParaRPr>
          </a:p>
          <a:p>
            <a:r>
              <a:rPr lang="en-US" altLang="en-US" dirty="0">
                <a:latin typeface="Times New Roman" charset="0"/>
                <a:ea typeface="ヒラギノ角ゴ Pro W3" charset="-128"/>
              </a:rPr>
              <a:t>C.    Thoracic skin, muscle, and bones have similarities to skin, muscle, and bones in other regions of the body.</a:t>
            </a:r>
            <a:endParaRPr lang="en-US" altLang="en-US" b="1" dirty="0">
              <a:latin typeface="Times New Roman" charset="0"/>
              <a:ea typeface="ヒラギノ角ゴ Pro W3" charset="-128"/>
            </a:endParaRPr>
          </a:p>
          <a:p>
            <a:r>
              <a:rPr lang="en-US" altLang="en-US" b="1" dirty="0">
                <a:latin typeface="Times New Roman" charset="0"/>
                <a:ea typeface="ヒラギノ角ゴ Pro W3" charset="-128"/>
              </a:rPr>
              <a:t>       </a:t>
            </a:r>
            <a:r>
              <a:rPr lang="en-US" altLang="en-US" dirty="0">
                <a:latin typeface="Times New Roman" charset="0"/>
                <a:ea typeface="ヒラギノ角ゴ Pro W3" charset="-128"/>
              </a:rPr>
              <a:t>1.    Unique features, such as striated (or skeletal) muscle, allow for ventilation.</a:t>
            </a:r>
          </a:p>
          <a:p>
            <a:r>
              <a:rPr lang="en-US" altLang="en-US" dirty="0">
                <a:latin typeface="Times New Roman" charset="0"/>
                <a:ea typeface="ヒラギノ角ゴ Pro W3" charset="-128"/>
              </a:rPr>
              <a:t>              a.    Intercostal muscles extend between the ribs.</a:t>
            </a:r>
          </a:p>
          <a:p>
            <a:r>
              <a:rPr lang="en-US" altLang="en-US" dirty="0">
                <a:latin typeface="Times New Roman" charset="0"/>
                <a:ea typeface="ヒラギノ角ゴ Pro W3" charset="-128"/>
              </a:rPr>
              <a:t>                     i.    Not yet developed in very young children, who tend to breathe from the diaphragm (</a:t>
            </a:r>
            <a:r>
              <a:rPr lang="ja-JP" altLang="en-US" dirty="0">
                <a:latin typeface="Times New Roman" charset="0"/>
                <a:ea typeface="ヒラギノ角ゴ Pro W3" charset="-128"/>
              </a:rPr>
              <a:t>“</a:t>
            </a:r>
            <a:r>
              <a:rPr lang="en-US" altLang="ja-JP" dirty="0">
                <a:latin typeface="Times New Roman" charset="0"/>
                <a:ea typeface="ヒラギノ角ゴ Pro W3" charset="-128"/>
              </a:rPr>
              <a:t>belly breathing</a:t>
            </a:r>
            <a:r>
              <a:rPr lang="ja-JP" altLang="en-US" dirty="0">
                <a:latin typeface="Times New Roman" charset="0"/>
                <a:ea typeface="ヒラギノ角ゴ Pro W3" charset="-128"/>
              </a:rPr>
              <a:t>”</a:t>
            </a:r>
            <a:r>
              <a:rPr lang="en-US" altLang="ja-JP" dirty="0">
                <a:latin typeface="Times New Roman" charset="0"/>
                <a:ea typeface="ヒラギノ角ゴ Pro W3" charset="-128"/>
              </a:rPr>
              <a:t>)</a:t>
            </a:r>
          </a:p>
          <a:p>
            <a:r>
              <a:rPr lang="en-US" altLang="en-US" dirty="0">
                <a:latin typeface="Times New Roman" charset="0"/>
                <a:ea typeface="ヒラギノ角ゴ Pro W3" charset="-128"/>
              </a:rPr>
              <a:t>                     ii.   Innervated from the spinal nerves</a:t>
            </a:r>
          </a:p>
          <a:p>
            <a:r>
              <a:rPr lang="en-US" altLang="en-US" dirty="0">
                <a:latin typeface="Times New Roman" charset="0"/>
                <a:ea typeface="ヒラギノ角ゴ Pro W3" charset="-128"/>
              </a:rPr>
              <a:t>                     iii.  Allow the chest to expand on contraction and the active portion of ventilation to occur</a:t>
            </a: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ABE0146-009C-D944-BF58-8C4D0128C70B}" type="slidenum">
              <a:rPr lang="en-US" altLang="en-US" sz="1200"/>
              <a:pPr eaLnBrk="1" hangingPunct="1"/>
              <a:t>10</a:t>
            </a:fld>
            <a:endParaRPr lang="en-US" altLang="en-US" sz="1200" dirty="0"/>
          </a:p>
        </p:txBody>
      </p:sp>
    </p:spTree>
    <p:extLst>
      <p:ext uri="{BB962C8B-B14F-4D97-AF65-F5344CB8AC3E}">
        <p14:creationId xmlns:p14="http://schemas.microsoft.com/office/powerpoint/2010/main" val="195311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a:p>
        </p:txBody>
      </p:sp>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Jones &amp; Bartlett Learning, LLC an Ascend Learning Company. </a:t>
            </a:r>
            <a:r>
              <a:rPr lang="en-US" sz="800" dirty="0" err="1">
                <a:solidFill>
                  <a:schemeClr val="bg2"/>
                </a:solidFill>
                <a:latin typeface="Arial" panose="020B0604020202020204" pitchFamily="34" charset="0"/>
                <a:cs typeface="Arial" panose="020B0604020202020204" pitchFamily="34" charset="0"/>
              </a:rPr>
              <a:t>www.jblearning.com</a:t>
            </a:r>
            <a:r>
              <a:rPr lang="en-US" sz="800" dirty="0">
                <a:solidFill>
                  <a:schemeClr val="bg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1001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1001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1001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1001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1001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1001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1001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1001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10017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4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1001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2020 by Jones &amp; Bartlett Learning, LLC an Ascend Learning Company. www.jblearning.com. Background texture © </a:t>
            </a:r>
            <a:r>
              <a:rPr lang="en-US" sz="800" dirty="0" err="1">
                <a:latin typeface="Arial" panose="020B0604020202020204" pitchFamily="34" charset="0"/>
                <a:cs typeface="Arial" panose="020B0604020202020204" pitchFamily="34" charset="0"/>
              </a:rPr>
              <a:t>Bunphot</a:t>
            </a:r>
            <a:r>
              <a:rPr lang="en-US" sz="800" dirty="0">
                <a:latin typeface="Arial" panose="020B0604020202020204" pitchFamily="34" charset="0"/>
                <a:cs typeface="Arial" panose="020B0604020202020204" pitchFamily="34" charset="0"/>
              </a:rPr>
              <a:t>/Getty Images.</a:t>
            </a:r>
          </a:p>
        </p:txBody>
      </p:sp>
      <p:sp>
        <p:nvSpPr>
          <p:cNvPr id="6" name="Rectangle 5">
            <a:extLst>
              <a:ext uri="{FF2B5EF4-FFF2-40B4-BE49-F238E27FC236}">
                <a16:creationId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5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1001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7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1001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8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10017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9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10017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10017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2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10017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3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10017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5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10017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6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10017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7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1001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9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10017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0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10017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10017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3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10017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4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10017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5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10017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7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10017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8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10017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9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1001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100178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Jones &amp; Bartlett Learning, LLC an Ascend Learning Company. </a:t>
            </a:r>
            <a:r>
              <a:rPr lang="en-US" sz="800" dirty="0" err="1">
                <a:latin typeface="Arial" panose="020B0604020202020204" pitchFamily="34" charset="0"/>
                <a:cs typeface="Arial" panose="020B0604020202020204" pitchFamily="34" charset="0"/>
              </a:rPr>
              <a:t>www.jblearning.com</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 id="2147483659" r:id="rId9"/>
    <p:sldLayoutId id="2147483660" r:id="rId10"/>
    <p:sldLayoutId id="2147483661" r:id="rId11"/>
    <p:sldLayoutId id="2147483663" r:id="rId12"/>
    <p:sldLayoutId id="2147483664" r:id="rId13"/>
    <p:sldLayoutId id="2147483665" r:id="rId14"/>
    <p:sldLayoutId id="2147483667" r:id="rId15"/>
    <p:sldLayoutId id="2147483668" r:id="rId16"/>
    <p:sldLayoutId id="2147483669" r:id="rId17"/>
    <p:sldLayoutId id="2147483671" r:id="rId18"/>
    <p:sldLayoutId id="2147483672" r:id="rId19"/>
    <p:sldLayoutId id="2147483673" r:id="rId20"/>
    <p:sldLayoutId id="2147483675" r:id="rId21"/>
    <p:sldLayoutId id="2147483676" r:id="rId22"/>
    <p:sldLayoutId id="2147483677" r:id="rId23"/>
    <p:sldLayoutId id="2147483679" r:id="rId24"/>
    <p:sldLayoutId id="2147483680" r:id="rId25"/>
    <p:sldLayoutId id="2147483681" r:id="rId26"/>
    <p:sldLayoutId id="2147483683" r:id="rId27"/>
    <p:sldLayoutId id="2147483684" r:id="rId28"/>
    <p:sldLayoutId id="2147483685" r:id="rId29"/>
    <p:sldLayoutId id="2147483687" r:id="rId30"/>
    <p:sldLayoutId id="2147483688" r:id="rId31"/>
    <p:sldLayoutId id="2147483689" r:id="rId32"/>
    <p:sldLayoutId id="2147483691" r:id="rId33"/>
    <p:sldLayoutId id="2147483692" r:id="rId34"/>
    <p:sldLayoutId id="2147483693" r:id="rId35"/>
    <p:sldLayoutId id="2147483695" r:id="rId36"/>
    <p:sldLayoutId id="2147483696" r:id="rId37"/>
    <p:sldLayoutId id="2147483697" r:id="rId3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CF4F1586-DE6A-1A40-AEF4-23ADA41937E4}"/>
              </a:ext>
            </a:extLst>
          </p:cNvPr>
          <p:cNvSpPr>
            <a:spLocks noGrp="1"/>
          </p:cNvSpPr>
          <p:nvPr>
            <p:ph type="subTitle" idx="1"/>
          </p:nvPr>
        </p:nvSpPr>
        <p:spPr/>
        <p:txBody>
          <a:bodyPr/>
          <a:lstStyle/>
          <a:p>
            <a:r>
              <a:rPr lang="en-US" dirty="0"/>
              <a:t>CHAPTER 30</a:t>
            </a:r>
          </a:p>
        </p:txBody>
      </p:sp>
      <p:sp>
        <p:nvSpPr>
          <p:cNvPr id="19" name="Title 18">
            <a:extLst>
              <a:ext uri="{FF2B5EF4-FFF2-40B4-BE49-F238E27FC236}">
                <a16:creationId xmlns:a16="http://schemas.microsoft.com/office/drawing/2014/main" id="{A58A35F8-EA88-094E-8EAD-88FE6A07C447}"/>
              </a:ext>
            </a:extLst>
          </p:cNvPr>
          <p:cNvSpPr>
            <a:spLocks noGrp="1"/>
          </p:cNvSpPr>
          <p:nvPr>
            <p:ph type="ctrTitle"/>
          </p:nvPr>
        </p:nvSpPr>
        <p:spPr/>
        <p:txBody>
          <a:bodyPr>
            <a:normAutofit/>
          </a:bodyPr>
          <a:lstStyle/>
          <a:p>
            <a:pPr>
              <a:lnSpc>
                <a:spcPct val="105000"/>
              </a:lnSpc>
              <a:spcBef>
                <a:spcPts val="200"/>
              </a:spcBef>
            </a:pPr>
            <a:r>
              <a:rPr lang="en-US" altLang="en-US" dirty="0">
                <a:latin typeface="Arial" charset="0"/>
              </a:rPr>
              <a:t>Chest Injuries</a:t>
            </a:r>
          </a:p>
        </p:txBody>
      </p:sp>
      <p:pic>
        <p:nvPicPr>
          <p:cNvPr id="6" name="Picture 5" descr="A cover page shows the logo of A A O S on the left corner with the text American Academy of Orthopaedic Surgeons below it. Book title reads, Emergency, Care and Transportation of the Sick and Injured, Twelfth Edition, 50th Anniversary logo. Series Editor: Andrew N. Pollak, M D, F A A O S. A background picture shows safety personnel attending to an injured person. Some rescue vehicles are parked behind them.&#10;">
            <a:extLst>
              <a:ext uri="{FF2B5EF4-FFF2-40B4-BE49-F238E27FC236}">
                <a16:creationId xmlns:a16="http://schemas.microsoft.com/office/drawing/2014/main" id="{D50F1616-2028-BB4E-9929-D66D6C12A7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3715" y="0"/>
            <a:ext cx="5618285" cy="6858000"/>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nSpc>
                <a:spcPct val="85000"/>
              </a:lnSpc>
            </a:pPr>
            <a:r>
              <a:rPr lang="en-US" altLang="en-US" dirty="0"/>
              <a:t>Anatomy and Physiology </a:t>
            </a:r>
            <a:r>
              <a:rPr lang="en-US" altLang="en-US" sz="2000" b="0" dirty="0"/>
              <a:t>(2 of 5)</a:t>
            </a:r>
          </a:p>
        </p:txBody>
      </p:sp>
      <p:sp>
        <p:nvSpPr>
          <p:cNvPr id="13315" name="Content Placeholder 2"/>
          <p:cNvSpPr>
            <a:spLocks noGrp="1"/>
          </p:cNvSpPr>
          <p:nvPr>
            <p:ph type="body" idx="1"/>
          </p:nvPr>
        </p:nvSpPr>
        <p:spPr>
          <a:xfrm>
            <a:off x="6096000" y="1447800"/>
            <a:ext cx="51816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Thoracic skin, muscle, and bones</a:t>
            </a:r>
          </a:p>
          <a:p>
            <a:pPr lvl="1">
              <a:spcBef>
                <a:spcPct val="35000"/>
              </a:spcBef>
            </a:pPr>
            <a:r>
              <a:rPr lang="en-US" altLang="en-US" dirty="0"/>
              <a:t>Similarities to other regions</a:t>
            </a:r>
          </a:p>
          <a:p>
            <a:pPr lvl="1">
              <a:spcBef>
                <a:spcPct val="35000"/>
              </a:spcBef>
            </a:pPr>
            <a:r>
              <a:rPr lang="en-US" altLang="en-US" dirty="0"/>
              <a:t>Also unique features to allow for ventilation, such as striated muscle</a:t>
            </a:r>
          </a:p>
        </p:txBody>
      </p:sp>
      <p:sp>
        <p:nvSpPr>
          <p:cNvPr id="2" name="Rectangle 1"/>
          <p:cNvSpPr/>
          <p:nvPr/>
        </p:nvSpPr>
        <p:spPr>
          <a:xfrm>
            <a:off x="895350" y="5800872"/>
            <a:ext cx="6096000" cy="646331"/>
          </a:xfrm>
          <a:prstGeom prst="rect">
            <a:avLst/>
          </a:prstGeom>
        </p:spPr>
        <p:txBody>
          <a:bodyPr>
            <a:spAutoFit/>
          </a:bodyPr>
          <a:lstStyle/>
          <a:p>
            <a:r>
              <a:rPr lang="en-US" b="1" dirty="0"/>
              <a:t>FIGURE 30-1 </a:t>
            </a:r>
            <a:r>
              <a:rPr lang="en-US" dirty="0"/>
              <a:t>A view of the anterior aspect of the chest</a:t>
            </a:r>
          </a:p>
          <a:p>
            <a:r>
              <a:rPr lang="en-US" dirty="0"/>
              <a:t>shows the major organs beneath the surface.</a:t>
            </a:r>
          </a:p>
        </p:txBody>
      </p:sp>
      <p:sp>
        <p:nvSpPr>
          <p:cNvPr id="3" name="Rectangle 2"/>
          <p:cNvSpPr/>
          <p:nvPr/>
        </p:nvSpPr>
        <p:spPr>
          <a:xfrm>
            <a:off x="906878" y="6413293"/>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1026" name="Picture 2" descr="Image shows a view of the anterior aspect of the chest showing the major organs beneath the surface. Subclavian artery is marked below the collar bone, below which are the lungs, pleural lining is marked on the outer surface of the lungs. Heart is marked between the lungs. Superior vena cava is marked in blue, superior to the aorta, which is marked in red. Pulmonary arteries are marked inferior to the aorta. Inferior to the lungs and superior to the stomach is marked the diaphragm. &#10;" title="Image shows a view of the anterior aspect of the chest showing the major organs beneath the surf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038" y="1486640"/>
            <a:ext cx="3884612" cy="42761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nSpc>
                <a:spcPct val="85000"/>
              </a:lnSpc>
            </a:pPr>
            <a:r>
              <a:rPr lang="en-US" altLang="en-US" dirty="0"/>
              <a:t>Anatomy and Physiology </a:t>
            </a:r>
            <a:r>
              <a:rPr lang="en-US" altLang="en-US" sz="2000" b="0" dirty="0"/>
              <a:t>(3 of 5)</a:t>
            </a:r>
          </a:p>
        </p:txBody>
      </p:sp>
      <p:sp>
        <p:nvSpPr>
          <p:cNvPr id="14339"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The neurovascular bundle lies closely along the lowest margin of each rib.</a:t>
            </a:r>
          </a:p>
          <a:p>
            <a:pPr>
              <a:spcBef>
                <a:spcPct val="35000"/>
              </a:spcBef>
            </a:pPr>
            <a:r>
              <a:rPr lang="en-US" altLang="en-US" dirty="0"/>
              <a:t>The pleura covers each lung and the thoracic cavity.</a:t>
            </a:r>
          </a:p>
          <a:p>
            <a:pPr lvl="1">
              <a:spcBef>
                <a:spcPct val="35000"/>
              </a:spcBef>
            </a:pPr>
            <a:r>
              <a:rPr lang="en-US" altLang="en-US" dirty="0"/>
              <a:t>A small amount of pleural fluid between the parietal and visceral pleura allows the lungs to move freely against the inner chest wall during respiration.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itle 1"/>
          <p:cNvSpPr>
            <a:spLocks noGrp="1"/>
          </p:cNvSpPr>
          <p:nvPr>
            <p:ph type="title"/>
          </p:nvPr>
        </p:nvSpPr>
        <p:spPr/>
        <p:txBody>
          <a:bodyPr/>
          <a:lstStyle/>
          <a:p>
            <a:pPr>
              <a:lnSpc>
                <a:spcPct val="85000"/>
              </a:lnSpc>
            </a:pPr>
            <a:r>
              <a:rPr lang="en-US" altLang="en-US" dirty="0"/>
              <a:t>Anatomy and Physiology </a:t>
            </a:r>
            <a:r>
              <a:rPr lang="en-US" altLang="en-US" sz="2000" b="0" dirty="0"/>
              <a:t>(4 of 5)</a:t>
            </a:r>
          </a:p>
        </p:txBody>
      </p:sp>
      <p:sp>
        <p:nvSpPr>
          <p:cNvPr id="3" name="Content Placeholder 2"/>
          <p:cNvSpPr>
            <a:spLocks noGrp="1"/>
          </p:cNvSpPr>
          <p:nvPr>
            <p:ph idx="1"/>
          </p:nvPr>
        </p:nvSpPr>
        <p:spPr>
          <a:xfrm>
            <a:off x="925830" y="1490871"/>
            <a:ext cx="10287000" cy="1557130"/>
          </a:xfrm>
        </p:spPr>
        <p:txBody>
          <a:bodyPr/>
          <a:lstStyle/>
          <a:p>
            <a:pPr>
              <a:spcBef>
                <a:spcPct val="35000"/>
              </a:spcBef>
            </a:pPr>
            <a:r>
              <a:rPr lang="en-US" altLang="en-US" dirty="0">
                <a:solidFill>
                  <a:srgbClr val="3C4743"/>
                </a:solidFill>
                <a:latin typeface="Arial" charset="0"/>
              </a:rPr>
              <a:t>Vital organs, such as the heart, are protected by the ribs.</a:t>
            </a:r>
          </a:p>
          <a:p>
            <a:pPr lvl="1">
              <a:spcBef>
                <a:spcPct val="35000"/>
              </a:spcBef>
              <a:buFont typeface="Wingdings" charset="2"/>
              <a:buChar char="§"/>
            </a:pPr>
            <a:r>
              <a:rPr lang="en-US" altLang="en-US" dirty="0">
                <a:solidFill>
                  <a:srgbClr val="3C4743"/>
                </a:solidFill>
                <a:latin typeface="Arial" charset="0"/>
              </a:rPr>
              <a:t>Connected in the back to the vertebrae</a:t>
            </a:r>
          </a:p>
          <a:p>
            <a:pPr lvl="1">
              <a:spcBef>
                <a:spcPct val="35000"/>
              </a:spcBef>
              <a:buFont typeface="Wingdings" charset="2"/>
              <a:buChar char="§"/>
            </a:pPr>
            <a:r>
              <a:rPr lang="en-US" altLang="en-US" dirty="0">
                <a:solidFill>
                  <a:srgbClr val="3C4743"/>
                </a:solidFill>
                <a:latin typeface="Arial" charset="0"/>
              </a:rPr>
              <a:t>Connected in the front to the sternum</a:t>
            </a:r>
          </a:p>
        </p:txBody>
      </p:sp>
      <p:pic>
        <p:nvPicPr>
          <p:cNvPr id="2050" name="Picture 2" descr="Images showing anterior and posterior view of the chest. First image is the anterior view of the chest. Heart is marked inside the rib cage. Lung is marked superior to the heart. Pleura is marked superior to the heart. Diaphragm is marked below the heart and lung. Costal cartilage is marked  at the anterior ends of the ribs. Second image shows the posterior image of the chest. The ribs and the intercostal space are marked in the image.&#10;" title="Images showing anterior and posterior view of the ch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550" y="2745874"/>
            <a:ext cx="7124700" cy="27759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62249" y="5539085"/>
            <a:ext cx="7239001" cy="646331"/>
          </a:xfrm>
          <a:prstGeom prst="rect">
            <a:avLst/>
          </a:prstGeom>
        </p:spPr>
        <p:txBody>
          <a:bodyPr wrap="square">
            <a:spAutoFit/>
          </a:bodyPr>
          <a:lstStyle/>
          <a:p>
            <a:r>
              <a:rPr lang="en-US" b="1" dirty="0"/>
              <a:t>FIGURE 30-2 </a:t>
            </a:r>
            <a:r>
              <a:rPr lang="en-US" dirty="0"/>
              <a:t>The organs within the chest are protected by the ribs, which are connected in front (</a:t>
            </a:r>
            <a:r>
              <a:rPr lang="en-US" b="1" dirty="0"/>
              <a:t>A</a:t>
            </a:r>
            <a:r>
              <a:rPr lang="en-US" dirty="0"/>
              <a:t>) to the sternum and in back (</a:t>
            </a:r>
            <a:r>
              <a:rPr lang="en-US" b="1" dirty="0"/>
              <a:t>B</a:t>
            </a:r>
            <a:r>
              <a:rPr lang="en-US" dirty="0"/>
              <a:t>) to the vertebrae.</a:t>
            </a:r>
          </a:p>
        </p:txBody>
      </p:sp>
      <p:sp>
        <p:nvSpPr>
          <p:cNvPr id="4" name="Rectangle 3"/>
          <p:cNvSpPr/>
          <p:nvPr/>
        </p:nvSpPr>
        <p:spPr>
          <a:xfrm>
            <a:off x="2743200" y="6185416"/>
            <a:ext cx="2114681" cy="246221"/>
          </a:xfrm>
          <a:prstGeom prst="rect">
            <a:avLst/>
          </a:prstGeom>
        </p:spPr>
        <p:txBody>
          <a:bodyPr wrap="none">
            <a:spAutoFit/>
          </a:bodyPr>
          <a:lstStyle/>
          <a:p>
            <a:r>
              <a:rPr lang="en-US" sz="1000" b="1" dirty="0">
                <a:latin typeface="Arial" panose="020B0604020202020204" pitchFamily="34" charset="0"/>
                <a:cs typeface="Arial" panose="020B0604020202020204" pitchFamily="34" charset="0"/>
              </a:rPr>
              <a:t>A, B: </a:t>
            </a:r>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nSpc>
                <a:spcPct val="85000"/>
              </a:lnSpc>
            </a:pPr>
            <a:r>
              <a:rPr lang="en-US" altLang="en-US" dirty="0"/>
              <a:t>Anatomy and Physiology </a:t>
            </a:r>
            <a:r>
              <a:rPr lang="en-US" altLang="en-US" sz="2000" b="0" dirty="0"/>
              <a:t>(5 of 5)</a:t>
            </a:r>
          </a:p>
        </p:txBody>
      </p:sp>
      <p:sp>
        <p:nvSpPr>
          <p:cNvPr id="16387"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The mediastinum contains the heart, great vessels, esophagus, and trachea.</a:t>
            </a:r>
          </a:p>
          <a:p>
            <a:pPr>
              <a:spcBef>
                <a:spcPct val="35000"/>
              </a:spcBef>
            </a:pPr>
            <a:r>
              <a:rPr lang="en-US" altLang="en-US" dirty="0"/>
              <a:t>The diaphragm is a muscle that separates the thoracic cavity from the abdominal cavity.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nSpc>
                <a:spcPct val="85000"/>
              </a:lnSpc>
            </a:pPr>
            <a:r>
              <a:rPr lang="en-US" altLang="en-US" dirty="0"/>
              <a:t>Mechanics of Ventilation </a:t>
            </a:r>
            <a:r>
              <a:rPr lang="en-US" altLang="en-US" sz="2000" b="0" dirty="0"/>
              <a:t>(1 of 4)</a:t>
            </a:r>
          </a:p>
        </p:txBody>
      </p:sp>
      <p:sp>
        <p:nvSpPr>
          <p:cNvPr id="17411"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The intercostal muscles and diaphragm contract during inhalation.</a:t>
            </a:r>
          </a:p>
          <a:p>
            <a:pPr>
              <a:spcBef>
                <a:spcPct val="35000"/>
              </a:spcBef>
            </a:pPr>
            <a:r>
              <a:rPr lang="en-US" altLang="en-US" dirty="0"/>
              <a:t>The intercostal muscles and the diaphragm relax during exhalation.</a:t>
            </a:r>
          </a:p>
          <a:p>
            <a:pPr>
              <a:spcBef>
                <a:spcPct val="35000"/>
              </a:spcBef>
            </a:pPr>
            <a:r>
              <a:rPr lang="en-US" altLang="en-US" dirty="0"/>
              <a:t>The body should not have to work to breathe when in a resting state.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a:lnSpc>
                <a:spcPct val="85000"/>
              </a:lnSpc>
            </a:pPr>
            <a:r>
              <a:rPr lang="en-US" altLang="en-US" dirty="0"/>
              <a:t>Mechanics of Ventilation </a:t>
            </a:r>
            <a:r>
              <a:rPr lang="en-US" altLang="en-US" sz="2000" b="0" dirty="0"/>
              <a:t>(2 of 4)</a:t>
            </a:r>
          </a:p>
        </p:txBody>
      </p:sp>
      <p:pic>
        <p:nvPicPr>
          <p:cNvPr id="3074" name="Picture 2" descr="Two images depicting mechanics of inhalation and exhalation. Image A shows inhalation. An arrow is marked moving inside the mouth. Neck muscles contract is marked at the neck, chest muscles contract is depicted at the chest, , breastbone moves up and outward is indicated by upward arrows. External intercostal muscles contraction is depicted by upward arrow and diaphragm lowers is marked by a downward arrow. Image B shows exhalation. An arrow exiting from the mouth indicates exhalation. Internal intercostal muscles contract is marked and diaphragm at rest is marked by an upward arrow and abdominal muscles contract is marked.&#10;" title="Two images depicting mechanics of inhalation and exha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8384" y="1657350"/>
            <a:ext cx="8931432" cy="3505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68384" y="5323702"/>
            <a:ext cx="7799466" cy="369332"/>
          </a:xfrm>
          <a:prstGeom prst="rect">
            <a:avLst/>
          </a:prstGeom>
        </p:spPr>
        <p:txBody>
          <a:bodyPr wrap="square">
            <a:spAutoFit/>
          </a:bodyPr>
          <a:lstStyle/>
          <a:p>
            <a:r>
              <a:rPr lang="en-US" b="1" dirty="0"/>
              <a:t>FIGURE 30-3 </a:t>
            </a:r>
            <a:r>
              <a:rPr lang="en-US" dirty="0"/>
              <a:t>The mechanics of inhalation (</a:t>
            </a:r>
            <a:r>
              <a:rPr lang="en-US" b="1" dirty="0"/>
              <a:t>A</a:t>
            </a:r>
            <a:r>
              <a:rPr lang="en-US" dirty="0"/>
              <a:t>) and exhalation (</a:t>
            </a:r>
            <a:r>
              <a:rPr lang="en-US" b="1" dirty="0"/>
              <a:t>B</a:t>
            </a:r>
            <a:r>
              <a:rPr lang="en-US" dirty="0"/>
              <a:t>).</a:t>
            </a:r>
          </a:p>
        </p:txBody>
      </p:sp>
      <p:sp>
        <p:nvSpPr>
          <p:cNvPr id="5" name="Rectangle 4"/>
          <p:cNvSpPr/>
          <p:nvPr/>
        </p:nvSpPr>
        <p:spPr>
          <a:xfrm>
            <a:off x="1668384" y="5698183"/>
            <a:ext cx="2114681" cy="246221"/>
          </a:xfrm>
          <a:prstGeom prst="rect">
            <a:avLst/>
          </a:prstGeom>
        </p:spPr>
        <p:txBody>
          <a:bodyPr wrap="none">
            <a:spAutoFit/>
          </a:bodyPr>
          <a:lstStyle/>
          <a:p>
            <a:r>
              <a:rPr lang="en-US" sz="1000" b="1" dirty="0">
                <a:latin typeface="Arial" panose="020B0604020202020204" pitchFamily="34" charset="0"/>
                <a:cs typeface="Arial" panose="020B0604020202020204" pitchFamily="34" charset="0"/>
              </a:rPr>
              <a:t>A, B: </a:t>
            </a:r>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nSpc>
                <a:spcPct val="85000"/>
              </a:lnSpc>
            </a:pPr>
            <a:r>
              <a:rPr lang="en-US" altLang="en-US" dirty="0"/>
              <a:t>Mechanics of Ventilation </a:t>
            </a:r>
            <a:r>
              <a:rPr lang="en-US" altLang="en-US" sz="2000" b="0" dirty="0"/>
              <a:t>(3 of 4)</a:t>
            </a:r>
          </a:p>
        </p:txBody>
      </p:sp>
      <p:sp>
        <p:nvSpPr>
          <p:cNvPr id="19459" name="Content Placeholder 2"/>
          <p:cNvSpPr>
            <a:spLocks noGrp="1"/>
          </p:cNvSpPr>
          <p:nvPr>
            <p:ph type="body" idx="1"/>
          </p:nvPr>
        </p:nvSpPr>
        <p:spPr>
          <a:xfrm>
            <a:off x="6096000" y="1447800"/>
            <a:ext cx="51816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Patients with a spinal injury below C5 can still breathe from the diaphragm.</a:t>
            </a:r>
          </a:p>
          <a:p>
            <a:pPr>
              <a:spcBef>
                <a:spcPct val="35000"/>
              </a:spcBef>
            </a:pPr>
            <a:r>
              <a:rPr lang="en-US" altLang="en-US" dirty="0"/>
              <a:t>Patients with a spinal injury above C3 may lose the ability to breathe.</a:t>
            </a:r>
          </a:p>
        </p:txBody>
      </p:sp>
      <p:pic>
        <p:nvPicPr>
          <p:cNvPr id="4098" name="Picture 2" descr="Anatomic image of a male. C5-6 is marked at the neck. The portion below the shoulder, stomach, both the legs and both the hands below the shoulder level are all marked in blue indicating paralysis, loss of sensation from shoulders down and  breathing by diaphragm only.&#10;" title="Anatomic image of a mal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078" y="1454150"/>
            <a:ext cx="2562072" cy="40482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24078" y="5380672"/>
            <a:ext cx="5914872" cy="1200329"/>
          </a:xfrm>
          <a:prstGeom prst="rect">
            <a:avLst/>
          </a:prstGeom>
        </p:spPr>
        <p:txBody>
          <a:bodyPr wrap="square">
            <a:spAutoFit/>
          </a:bodyPr>
          <a:lstStyle/>
          <a:p>
            <a:r>
              <a:rPr lang="en-US" b="1" dirty="0"/>
              <a:t>FIGURE 30-4 </a:t>
            </a:r>
            <a:r>
              <a:rPr lang="en-US" dirty="0"/>
              <a:t>A patient who sustains a spinal cord injury below the level of C5 and is paralyzed can still breathe spontaneously because the phrenic nerves, which cause the diaphragm to contract, originate at the C3, C4, and C5 levels.</a:t>
            </a:r>
          </a:p>
        </p:txBody>
      </p:sp>
      <p:sp>
        <p:nvSpPr>
          <p:cNvPr id="3" name="Rectangle 2"/>
          <p:cNvSpPr/>
          <p:nvPr/>
        </p:nvSpPr>
        <p:spPr>
          <a:xfrm>
            <a:off x="937525" y="6513765"/>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nSpc>
                <a:spcPct val="85000"/>
              </a:lnSpc>
            </a:pPr>
            <a:r>
              <a:rPr lang="en-US" altLang="en-US" dirty="0"/>
              <a:t>Mechanics of Ventilation </a:t>
            </a:r>
            <a:r>
              <a:rPr lang="en-US" altLang="en-US" sz="2000" b="0" dirty="0"/>
              <a:t>(4 of 4)</a:t>
            </a:r>
          </a:p>
        </p:txBody>
      </p:sp>
      <p:sp>
        <p:nvSpPr>
          <p:cNvPr id="20483"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Tidal volume is the amount of air moved into or out of the lungs in a single breath</a:t>
            </a:r>
            <a:r>
              <a:rPr lang="en-US" altLang="en-US" dirty="0">
                <a:ea typeface="MS PGothic" charset="-128"/>
              </a:rPr>
              <a:t>.</a:t>
            </a:r>
          </a:p>
          <a:p>
            <a:pPr>
              <a:spcBef>
                <a:spcPct val="35000"/>
              </a:spcBef>
            </a:pPr>
            <a:r>
              <a:rPr lang="en-US" altLang="en-US" dirty="0">
                <a:ea typeface="MS PGothic" charset="-128"/>
              </a:rPr>
              <a:t>Minute ventilation is calculated by multiplying the tidal volume by the number of breaths per minute.</a:t>
            </a:r>
          </a:p>
          <a:p>
            <a:pPr>
              <a:spcBef>
                <a:spcPct val="35000"/>
              </a:spcBef>
            </a:pPr>
            <a:r>
              <a:rPr lang="en-US" altLang="en-US" dirty="0">
                <a:ea typeface="MS PGothic" charset="-128"/>
              </a:rPr>
              <a:t>Changing either number affects the amount of air moving through the system.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nSpc>
                <a:spcPct val="85000"/>
              </a:lnSpc>
            </a:pPr>
            <a:r>
              <a:rPr lang="en-US" altLang="en-US" dirty="0"/>
              <a:t>Injuries of the Chest </a:t>
            </a:r>
            <a:r>
              <a:rPr lang="en-US" altLang="en-US" sz="2000" b="0" dirty="0"/>
              <a:t>(1 of 7)</a:t>
            </a:r>
          </a:p>
        </p:txBody>
      </p:sp>
      <p:sp>
        <p:nvSpPr>
          <p:cNvPr id="21507" name="Content Placeholder 2"/>
          <p:cNvSpPr>
            <a:spLocks noGrp="1"/>
          </p:cNvSpPr>
          <p:nvPr>
            <p:ph type="body" idx="1"/>
          </p:nvPr>
        </p:nvSpPr>
        <p:spPr>
          <a:xfrm>
            <a:off x="6299200" y="1447800"/>
            <a:ext cx="49784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Two types: open and closed</a:t>
            </a:r>
          </a:p>
          <a:p>
            <a:pPr>
              <a:spcBef>
                <a:spcPct val="35000"/>
              </a:spcBef>
            </a:pPr>
            <a:r>
              <a:rPr lang="en-US" altLang="en-US" dirty="0"/>
              <a:t>In a closed chest injury, the skin is not broken.</a:t>
            </a:r>
          </a:p>
          <a:p>
            <a:pPr lvl="1">
              <a:spcBef>
                <a:spcPct val="35000"/>
              </a:spcBef>
            </a:pPr>
            <a:r>
              <a:rPr lang="en-US" altLang="en-US" dirty="0"/>
              <a:t>Generally caused by blunt trauma</a:t>
            </a:r>
          </a:p>
        </p:txBody>
      </p:sp>
      <p:pic>
        <p:nvPicPr>
          <p:cNvPr id="5122" name="Picture 2" descr="Photo of a person lying down with chest part not covered with dress. Injury marks are seen in the chest along the line of the seat bel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73200"/>
            <a:ext cx="3733800" cy="27774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4400" y="4250634"/>
            <a:ext cx="4991100" cy="1477328"/>
          </a:xfrm>
          <a:prstGeom prst="rect">
            <a:avLst/>
          </a:prstGeom>
        </p:spPr>
        <p:txBody>
          <a:bodyPr wrap="square">
            <a:spAutoFit/>
          </a:bodyPr>
          <a:lstStyle/>
          <a:p>
            <a:r>
              <a:rPr lang="en-US" b="1" dirty="0"/>
              <a:t>FIGURE 30-5 </a:t>
            </a:r>
            <a:r>
              <a:rPr lang="en-US" dirty="0"/>
              <a:t>Closed chest injuries usually result from blunt trauma, such as when a patient strikes the steering wheel or an airbag in a motor vehicle crash, or is struck by a falling object. A closed chest injury can occur even when a seat belt is worn.</a:t>
            </a:r>
          </a:p>
        </p:txBody>
      </p:sp>
      <p:sp>
        <p:nvSpPr>
          <p:cNvPr id="3" name="Rectangle 2"/>
          <p:cNvSpPr/>
          <p:nvPr/>
        </p:nvSpPr>
        <p:spPr>
          <a:xfrm>
            <a:off x="914400" y="5727962"/>
            <a:ext cx="4667250" cy="246221"/>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Courtesy of ED, Royal North Shore Hospital/NSW Institute of Trauma &amp; Injury.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nSpc>
                <a:spcPct val="85000"/>
              </a:lnSpc>
            </a:pPr>
            <a:r>
              <a:rPr lang="en-US" altLang="en-US" dirty="0"/>
              <a:t>Injuries of the Chest </a:t>
            </a:r>
            <a:r>
              <a:rPr lang="en-US" altLang="en-US" sz="2000" b="0" dirty="0"/>
              <a:t>(2 of 7)</a:t>
            </a:r>
          </a:p>
        </p:txBody>
      </p:sp>
      <p:sp>
        <p:nvSpPr>
          <p:cNvPr id="22531"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Closed chest injury</a:t>
            </a:r>
          </a:p>
          <a:p>
            <a:pPr lvl="1">
              <a:spcBef>
                <a:spcPct val="35000"/>
              </a:spcBef>
            </a:pPr>
            <a:r>
              <a:rPr lang="en-US" altLang="en-US" dirty="0"/>
              <a:t>Can cause significant cardiac and pulmonary contusion</a:t>
            </a:r>
          </a:p>
          <a:p>
            <a:pPr lvl="1">
              <a:spcBef>
                <a:spcPct val="35000"/>
              </a:spcBef>
            </a:pPr>
            <a:r>
              <a:rPr lang="en-US" altLang="en-US" dirty="0"/>
              <a:t>If the heart is damaged, it may not be able to refill with blood or blood may not be pumped with enough force out of the heart.</a:t>
            </a:r>
          </a:p>
          <a:p>
            <a:pPr lvl="1">
              <a:spcBef>
                <a:spcPct val="35000"/>
              </a:spcBef>
            </a:pPr>
            <a:r>
              <a:rPr lang="en-US" altLang="en-US" dirty="0"/>
              <a:t>Lung tissue bruising can result in exponential loss of surface area.</a:t>
            </a:r>
          </a:p>
          <a:p>
            <a:pPr lvl="1">
              <a:spcBef>
                <a:spcPct val="35000"/>
              </a:spcBef>
            </a:pPr>
            <a:r>
              <a:rPr lang="en-US" altLang="en-US" dirty="0"/>
              <a:t>Rib fractures may cause further damage.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(1 of 5)</a:t>
            </a:r>
          </a:p>
        </p:txBody>
      </p:sp>
      <p:sp>
        <p:nvSpPr>
          <p:cNvPr id="512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0" indent="0" eaLnBrk="1" hangingPunct="1">
              <a:buFontTx/>
              <a:buNone/>
            </a:pPr>
            <a:r>
              <a:rPr lang="en-US" altLang="en-US" b="1" dirty="0"/>
              <a:t>Trauma</a:t>
            </a:r>
          </a:p>
          <a:p>
            <a:pPr marL="0" indent="0">
              <a:spcBef>
                <a:spcPct val="35000"/>
              </a:spcBef>
              <a:buFontTx/>
              <a:buNone/>
            </a:pPr>
            <a:r>
              <a:rPr lang="en-US" altLang="en-US" dirty="0"/>
              <a:t>Applies fundamental knowledge to provide basic emergency care and transportation based on assessment findings for an acutely injured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nSpc>
                <a:spcPct val="85000"/>
              </a:lnSpc>
            </a:pPr>
            <a:r>
              <a:rPr lang="en-US" altLang="en-US" dirty="0"/>
              <a:t>Injuries of the Chest </a:t>
            </a:r>
            <a:r>
              <a:rPr lang="en-US" altLang="en-US" sz="2000" b="0" dirty="0"/>
              <a:t>(3 of 7)</a:t>
            </a:r>
          </a:p>
        </p:txBody>
      </p:sp>
      <p:sp>
        <p:nvSpPr>
          <p:cNvPr id="23555" name="Content Placeholder 2"/>
          <p:cNvSpPr>
            <a:spLocks noGrp="1"/>
          </p:cNvSpPr>
          <p:nvPr>
            <p:ph type="body" idx="1"/>
          </p:nvPr>
        </p:nvSpPr>
        <p:spPr>
          <a:xfrm>
            <a:off x="6096000" y="1447800"/>
            <a:ext cx="51816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In an open chest injury, an object penetrates the chest wall itself.</a:t>
            </a:r>
          </a:p>
          <a:p>
            <a:pPr lvl="1">
              <a:spcBef>
                <a:spcPct val="35000"/>
              </a:spcBef>
            </a:pPr>
            <a:r>
              <a:rPr lang="en-US" altLang="en-US" dirty="0"/>
              <a:t>Knife, bullet, piece of metal, or broken end of fractured rib</a:t>
            </a:r>
          </a:p>
          <a:p>
            <a:pPr lvl="1">
              <a:spcBef>
                <a:spcPct val="35000"/>
              </a:spcBef>
            </a:pPr>
            <a:r>
              <a:rPr lang="en-US" altLang="en-US" dirty="0"/>
              <a:t>Do not attempt to move or remove the object.</a:t>
            </a:r>
          </a:p>
        </p:txBody>
      </p:sp>
      <p:pic>
        <p:nvPicPr>
          <p:cNvPr id="6146" name="Picture 2" descr="Anatomical image of a man depicting chest. The rib cage is fractured and open end of the fractured rib is seen penetrating the chest wall.&#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 y="1473200"/>
            <a:ext cx="4533900" cy="262646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33450" y="4123181"/>
            <a:ext cx="4991100" cy="923330"/>
          </a:xfrm>
          <a:prstGeom prst="rect">
            <a:avLst/>
          </a:prstGeom>
        </p:spPr>
        <p:txBody>
          <a:bodyPr wrap="square">
            <a:spAutoFit/>
          </a:bodyPr>
          <a:lstStyle/>
          <a:p>
            <a:r>
              <a:rPr lang="en-US" b="1" dirty="0"/>
              <a:t>FIGURE 30-6 </a:t>
            </a:r>
            <a:r>
              <a:rPr lang="en-US" dirty="0"/>
              <a:t>Open chest injuries can occur when</a:t>
            </a:r>
          </a:p>
          <a:p>
            <a:r>
              <a:rPr lang="en-US" dirty="0"/>
              <a:t>an external object or the broken end of a fractured rib penetrates the chest wall.</a:t>
            </a:r>
          </a:p>
        </p:txBody>
      </p:sp>
      <p:sp>
        <p:nvSpPr>
          <p:cNvPr id="3" name="Rectangle 2"/>
          <p:cNvSpPr/>
          <p:nvPr/>
        </p:nvSpPr>
        <p:spPr>
          <a:xfrm>
            <a:off x="914400" y="5027461"/>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nSpc>
                <a:spcPct val="85000"/>
              </a:lnSpc>
            </a:pPr>
            <a:r>
              <a:rPr lang="en-US" altLang="en-US" dirty="0"/>
              <a:t>Injuries of the Chest </a:t>
            </a:r>
            <a:r>
              <a:rPr lang="en-US" altLang="en-US" sz="2000" b="0" dirty="0"/>
              <a:t>(4 of 7)</a:t>
            </a:r>
          </a:p>
        </p:txBody>
      </p:sp>
      <p:sp>
        <p:nvSpPr>
          <p:cNvPr id="24579"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Blunt trauma to the chest may cause:</a:t>
            </a:r>
          </a:p>
          <a:p>
            <a:pPr lvl="1">
              <a:spcBef>
                <a:spcPct val="35000"/>
              </a:spcBef>
            </a:pPr>
            <a:r>
              <a:rPr lang="en-US" altLang="en-US" dirty="0"/>
              <a:t>Rib, sternum, and chest wall fractures</a:t>
            </a:r>
          </a:p>
          <a:p>
            <a:pPr lvl="1">
              <a:spcBef>
                <a:spcPct val="35000"/>
              </a:spcBef>
            </a:pPr>
            <a:r>
              <a:rPr lang="en-US" altLang="en-US" dirty="0"/>
              <a:t>Bruising of the lungs and heart</a:t>
            </a:r>
          </a:p>
          <a:p>
            <a:pPr lvl="1">
              <a:spcBef>
                <a:spcPct val="35000"/>
              </a:spcBef>
            </a:pPr>
            <a:r>
              <a:rPr lang="en-US" altLang="en-US" dirty="0"/>
              <a:t>Damage to the aorta</a:t>
            </a:r>
          </a:p>
          <a:p>
            <a:pPr lvl="1">
              <a:spcBef>
                <a:spcPct val="35000"/>
              </a:spcBef>
            </a:pPr>
            <a:r>
              <a:rPr lang="en-US" altLang="en-US" dirty="0"/>
              <a:t>Vital organs to be torn from their attachment in the chest cavity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pPr>
            <a:r>
              <a:rPr lang="en-US" altLang="en-US" dirty="0"/>
              <a:t>Injuries of the Chest </a:t>
            </a:r>
            <a:r>
              <a:rPr lang="en-US" altLang="en-US" sz="2000" b="0" dirty="0"/>
              <a:t>(5 of 7)</a:t>
            </a:r>
          </a:p>
        </p:txBody>
      </p:sp>
      <p:sp>
        <p:nvSpPr>
          <p:cNvPr id="25603"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Signs and symptoms</a:t>
            </a:r>
          </a:p>
          <a:p>
            <a:pPr lvl="1">
              <a:spcBef>
                <a:spcPct val="35000"/>
              </a:spcBef>
            </a:pPr>
            <a:r>
              <a:rPr lang="en-US" altLang="en-US" dirty="0"/>
              <a:t>Pain at the site of injury</a:t>
            </a:r>
          </a:p>
          <a:p>
            <a:pPr lvl="1">
              <a:spcBef>
                <a:spcPct val="35000"/>
              </a:spcBef>
            </a:pPr>
            <a:r>
              <a:rPr lang="en-US" altLang="en-US" dirty="0"/>
              <a:t>Localized pain aggravated or increased with breathing</a:t>
            </a:r>
          </a:p>
          <a:p>
            <a:pPr lvl="1">
              <a:spcBef>
                <a:spcPct val="35000"/>
              </a:spcBef>
            </a:pPr>
            <a:r>
              <a:rPr lang="en-US" altLang="en-US" dirty="0"/>
              <a:t>Bruising to the chest wall</a:t>
            </a:r>
          </a:p>
          <a:p>
            <a:pPr lvl="1">
              <a:spcBef>
                <a:spcPct val="35000"/>
              </a:spcBef>
            </a:pPr>
            <a:r>
              <a:rPr lang="en-US" altLang="en-US" dirty="0"/>
              <a:t>Crepitus with palpation of the chest</a:t>
            </a:r>
          </a:p>
          <a:p>
            <a:pPr lvl="1">
              <a:spcBef>
                <a:spcPct val="35000"/>
              </a:spcBef>
            </a:pPr>
            <a:r>
              <a:rPr lang="en-US" altLang="en-US" dirty="0"/>
              <a:t>Penetrating injury to the chest</a:t>
            </a:r>
          </a:p>
          <a:p>
            <a:pPr lvl="1">
              <a:spcBef>
                <a:spcPct val="35000"/>
              </a:spcBef>
            </a:pPr>
            <a:r>
              <a:rPr lang="en-US" altLang="en-US" dirty="0"/>
              <a:t>Dyspnea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nSpc>
                <a:spcPct val="85000"/>
              </a:lnSpc>
            </a:pPr>
            <a:r>
              <a:rPr lang="en-US" altLang="en-US" dirty="0"/>
              <a:t>Injuries of the Chest </a:t>
            </a:r>
            <a:r>
              <a:rPr lang="en-US" altLang="en-US" sz="2000" b="0" dirty="0"/>
              <a:t>(6 of 7)</a:t>
            </a:r>
          </a:p>
        </p:txBody>
      </p:sp>
      <p:sp>
        <p:nvSpPr>
          <p:cNvPr id="26627"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Signs and symptoms (cont’d)</a:t>
            </a:r>
          </a:p>
          <a:p>
            <a:pPr lvl="1">
              <a:spcBef>
                <a:spcPct val="35000"/>
              </a:spcBef>
            </a:pPr>
            <a:r>
              <a:rPr lang="en-US" altLang="en-US" dirty="0"/>
              <a:t>Hemoptysis</a:t>
            </a:r>
          </a:p>
          <a:p>
            <a:pPr lvl="1">
              <a:spcBef>
                <a:spcPct val="35000"/>
              </a:spcBef>
            </a:pPr>
            <a:r>
              <a:rPr lang="en-US" altLang="en-US" dirty="0"/>
              <a:t>Failure of one or both sides of the chest to expand normally with inspiration</a:t>
            </a:r>
          </a:p>
          <a:p>
            <a:pPr lvl="1">
              <a:spcBef>
                <a:spcPct val="35000"/>
              </a:spcBef>
            </a:pPr>
            <a:r>
              <a:rPr lang="en-US" altLang="en-US" dirty="0"/>
              <a:t>Rapid, weak pulse and low blood pressure</a:t>
            </a:r>
          </a:p>
          <a:p>
            <a:pPr lvl="1">
              <a:spcBef>
                <a:spcPct val="35000"/>
              </a:spcBef>
            </a:pPr>
            <a:r>
              <a:rPr lang="en-US" altLang="en-US" dirty="0"/>
              <a:t>Cyanosis around the lips or fingernails</a:t>
            </a:r>
          </a:p>
          <a:p>
            <a:pPr lvl="1">
              <a:spcBef>
                <a:spcPct val="35000"/>
              </a:spcBef>
            </a:pPr>
            <a:r>
              <a:rPr lang="en-US" altLang="en-US" dirty="0"/>
              <a:t>Diminished breath sounds on one side</a:t>
            </a:r>
          </a:p>
          <a:p>
            <a:pPr lvl="1">
              <a:spcBef>
                <a:spcPct val="35000"/>
              </a:spcBef>
            </a:pPr>
            <a:r>
              <a:rPr lang="en-US" altLang="en-US" dirty="0"/>
              <a:t>Low oxygen saturation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nSpc>
                <a:spcPct val="85000"/>
              </a:lnSpc>
            </a:pPr>
            <a:r>
              <a:rPr lang="en-US" altLang="en-US" dirty="0"/>
              <a:t>Injuries of the Chest </a:t>
            </a:r>
            <a:r>
              <a:rPr lang="en-US" altLang="en-US" sz="2000" b="0" dirty="0"/>
              <a:t>(7 of 7)</a:t>
            </a:r>
          </a:p>
        </p:txBody>
      </p:sp>
      <p:sp>
        <p:nvSpPr>
          <p:cNvPr id="27651"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Chest injury patients often have rapid and shallow respirations.</a:t>
            </a:r>
          </a:p>
          <a:p>
            <a:pPr lvl="1">
              <a:spcBef>
                <a:spcPct val="35000"/>
              </a:spcBef>
            </a:pPr>
            <a:r>
              <a:rPr lang="en-US" altLang="en-US" dirty="0"/>
              <a:t>Hurts to take a deep breath</a:t>
            </a:r>
          </a:p>
          <a:p>
            <a:pPr lvl="1">
              <a:spcBef>
                <a:spcPct val="35000"/>
              </a:spcBef>
            </a:pPr>
            <a:r>
              <a:rPr lang="en-US" altLang="en-US" dirty="0"/>
              <a:t>Patient may not be moving air.</a:t>
            </a:r>
          </a:p>
          <a:p>
            <a:pPr lvl="1">
              <a:spcBef>
                <a:spcPct val="35000"/>
              </a:spcBef>
            </a:pPr>
            <a:r>
              <a:rPr lang="en-US" altLang="en-US" dirty="0"/>
              <a:t>Auscultate multiple locations to assess for adequate breath sounds.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nSpc>
                <a:spcPct val="85000"/>
              </a:lnSpc>
            </a:pPr>
            <a:r>
              <a:rPr lang="en-US" altLang="en-US" dirty="0"/>
              <a:t>Scene Size-up </a:t>
            </a:r>
            <a:r>
              <a:rPr lang="en-US" altLang="en-US" sz="2000" b="0" dirty="0"/>
              <a:t>(1 of 2)</a:t>
            </a:r>
          </a:p>
        </p:txBody>
      </p:sp>
      <p:sp>
        <p:nvSpPr>
          <p:cNvPr id="28675"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Scene safety and standard precautions</a:t>
            </a:r>
          </a:p>
          <a:p>
            <a:pPr lvl="1">
              <a:spcBef>
                <a:spcPct val="35000"/>
              </a:spcBef>
            </a:pPr>
            <a:r>
              <a:rPr lang="en-US" altLang="en-US" dirty="0"/>
              <a:t>Ensure the scene is safe for you, your partner, your patient, and bystanders.</a:t>
            </a:r>
          </a:p>
          <a:p>
            <a:pPr lvl="1">
              <a:spcBef>
                <a:spcPct val="35000"/>
              </a:spcBef>
            </a:pPr>
            <a:r>
              <a:rPr lang="en-US" altLang="en-US" dirty="0"/>
              <a:t>If the area is a crime scene, do not disturb evidence if possible.</a:t>
            </a:r>
          </a:p>
          <a:p>
            <a:pPr lvl="1">
              <a:spcBef>
                <a:spcPct val="35000"/>
              </a:spcBef>
            </a:pPr>
            <a:r>
              <a:rPr lang="en-US" altLang="en-US" dirty="0"/>
              <a:t>Request law enforcement for scenes involving violence.</a:t>
            </a:r>
          </a:p>
          <a:p>
            <a:pPr lvl="1">
              <a:spcBef>
                <a:spcPct val="35000"/>
              </a:spcBef>
            </a:pPr>
            <a:r>
              <a:rPr lang="en-US" altLang="en-US" dirty="0"/>
              <a:t>Call for ALS early.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nSpc>
                <a:spcPct val="85000"/>
              </a:lnSpc>
            </a:pPr>
            <a:r>
              <a:rPr lang="en-US" altLang="en-US" dirty="0"/>
              <a:t>Scene Size-up </a:t>
            </a:r>
            <a:r>
              <a:rPr lang="en-US" altLang="en-US" sz="2000" b="0" dirty="0"/>
              <a:t>(2 of 2)</a:t>
            </a:r>
          </a:p>
        </p:txBody>
      </p:sp>
      <p:sp>
        <p:nvSpPr>
          <p:cNvPr id="29699"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Mechanism of injury</a:t>
            </a:r>
          </a:p>
          <a:p>
            <a:pPr lvl="1">
              <a:spcBef>
                <a:spcPct val="35000"/>
              </a:spcBef>
            </a:pPr>
            <a:r>
              <a:rPr lang="en-US" altLang="en-US" dirty="0"/>
              <a:t>Chest injuries are common in motor vehicle crashes, falls, industrial accidents, and assaults.</a:t>
            </a:r>
          </a:p>
          <a:p>
            <a:pPr lvl="1">
              <a:spcBef>
                <a:spcPct val="35000"/>
              </a:spcBef>
            </a:pPr>
            <a:r>
              <a:rPr lang="en-US" altLang="en-US" dirty="0"/>
              <a:t>Determine the number of patients.</a:t>
            </a:r>
          </a:p>
          <a:p>
            <a:pPr lvl="1">
              <a:spcBef>
                <a:spcPct val="35000"/>
              </a:spcBef>
            </a:pPr>
            <a:r>
              <a:rPr lang="en-US" altLang="en-US" dirty="0"/>
              <a:t>Consider spinal immobilization.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nSpc>
                <a:spcPct val="85000"/>
              </a:lnSpc>
            </a:pPr>
            <a:r>
              <a:rPr lang="en-US" altLang="en-US" dirty="0"/>
              <a:t>Primary Assessment </a:t>
            </a:r>
            <a:r>
              <a:rPr lang="en-US" altLang="en-US" sz="2000" b="0" dirty="0"/>
              <a:t>(1 of 7)</a:t>
            </a:r>
          </a:p>
        </p:txBody>
      </p:sp>
      <p:sp>
        <p:nvSpPr>
          <p:cNvPr id="30723"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Form a general impression.</a:t>
            </a:r>
          </a:p>
          <a:p>
            <a:pPr lvl="1">
              <a:spcBef>
                <a:spcPct val="35000"/>
              </a:spcBef>
            </a:pPr>
            <a:r>
              <a:rPr lang="en-US" altLang="en-US" dirty="0"/>
              <a:t>Address life-threatening hemorrhage immediately. </a:t>
            </a:r>
          </a:p>
          <a:p>
            <a:pPr lvl="1">
              <a:spcBef>
                <a:spcPct val="35000"/>
              </a:spcBef>
            </a:pPr>
            <a:r>
              <a:rPr lang="en-US" altLang="en-US" dirty="0"/>
              <a:t>Note the patient’s level of consciousness.</a:t>
            </a:r>
          </a:p>
          <a:p>
            <a:pPr lvl="1">
              <a:spcBef>
                <a:spcPct val="35000"/>
              </a:spcBef>
            </a:pPr>
            <a:r>
              <a:rPr lang="en-US" altLang="en-US" dirty="0"/>
              <a:t>Perform a rapid physical examination.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nSpc>
                <a:spcPct val="85000"/>
              </a:lnSpc>
            </a:pPr>
            <a:r>
              <a:rPr lang="en-US" altLang="en-US" dirty="0"/>
              <a:t>Primary Assessment </a:t>
            </a:r>
            <a:r>
              <a:rPr lang="en-US" altLang="en-US" sz="2000" b="0" dirty="0"/>
              <a:t>(2 of 7)</a:t>
            </a:r>
          </a:p>
        </p:txBody>
      </p:sp>
      <p:sp>
        <p:nvSpPr>
          <p:cNvPr id="32771"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Airway and breathing</a:t>
            </a:r>
          </a:p>
          <a:p>
            <a:pPr lvl="1">
              <a:spcBef>
                <a:spcPct val="35000"/>
              </a:spcBef>
            </a:pPr>
            <a:r>
              <a:rPr lang="en-US" altLang="en-US" dirty="0"/>
              <a:t>Ensure that the patient has a clear and patent airway.</a:t>
            </a:r>
          </a:p>
          <a:p>
            <a:pPr lvl="1">
              <a:spcBef>
                <a:spcPct val="35000"/>
              </a:spcBef>
            </a:pPr>
            <a:r>
              <a:rPr lang="en-US" altLang="en-US" dirty="0"/>
              <a:t>Consider early cervical spine stabilization if appropriate.</a:t>
            </a:r>
          </a:p>
          <a:p>
            <a:pPr lvl="1">
              <a:spcBef>
                <a:spcPct val="35000"/>
              </a:spcBef>
            </a:pPr>
            <a:r>
              <a:rPr lang="en-US" altLang="en-US" dirty="0"/>
              <a:t>Are jugular veins distended?</a:t>
            </a:r>
          </a:p>
          <a:p>
            <a:pPr lvl="1">
              <a:spcBef>
                <a:spcPct val="35000"/>
              </a:spcBef>
            </a:pPr>
            <a:r>
              <a:rPr lang="en-US" altLang="en-US" dirty="0"/>
              <a:t>Is breathing present and adequate?</a:t>
            </a:r>
          </a:p>
          <a:p>
            <a:pPr lvl="1">
              <a:spcBef>
                <a:spcPct val="35000"/>
              </a:spcBef>
            </a:pPr>
            <a:r>
              <a:rPr lang="en-US" altLang="en-US" dirty="0"/>
              <a:t>Inspect for DCAP-BTLS.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nSpc>
                <a:spcPct val="85000"/>
              </a:lnSpc>
            </a:pPr>
            <a:r>
              <a:rPr lang="en-US" altLang="en-US" dirty="0"/>
              <a:t>Primary Assessment </a:t>
            </a:r>
            <a:r>
              <a:rPr lang="en-US" altLang="en-US" sz="2000" b="0" dirty="0"/>
              <a:t>(3 of 7)</a:t>
            </a:r>
          </a:p>
        </p:txBody>
      </p:sp>
      <p:sp>
        <p:nvSpPr>
          <p:cNvPr id="33795"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Airway and breathing (cont’d)</a:t>
            </a:r>
          </a:p>
          <a:p>
            <a:pPr lvl="1">
              <a:spcBef>
                <a:spcPct val="35000"/>
              </a:spcBef>
            </a:pPr>
            <a:r>
              <a:rPr lang="en-US" altLang="en-US" dirty="0"/>
              <a:t>Look for equal expansion of the chest wall.</a:t>
            </a:r>
          </a:p>
          <a:p>
            <a:pPr lvl="1">
              <a:spcBef>
                <a:spcPct val="35000"/>
              </a:spcBef>
            </a:pPr>
            <a:r>
              <a:rPr lang="en-US" altLang="en-US" dirty="0"/>
              <a:t>Check for paradoxical motion.</a:t>
            </a:r>
          </a:p>
          <a:p>
            <a:pPr lvl="1">
              <a:spcBef>
                <a:spcPct val="35000"/>
              </a:spcBef>
            </a:pPr>
            <a:r>
              <a:rPr lang="en-US" altLang="en-US" dirty="0"/>
              <a:t>Apply occlusive dressings to all penetrating injuries.</a:t>
            </a:r>
          </a:p>
          <a:p>
            <a:pPr lvl="1">
              <a:spcBef>
                <a:spcPct val="35000"/>
              </a:spcBef>
            </a:pPr>
            <a:r>
              <a:rPr lang="en-US" altLang="en-US" dirty="0"/>
              <a:t>Support ventilations.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(2 of 5)</a:t>
            </a:r>
          </a:p>
        </p:txBody>
      </p:sp>
      <p:sp>
        <p:nvSpPr>
          <p:cNvPr id="6147"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buFontTx/>
              <a:buNone/>
            </a:pPr>
            <a:r>
              <a:rPr lang="en-US" altLang="en-US" b="1" dirty="0"/>
              <a:t>Chest Trauma</a:t>
            </a:r>
          </a:p>
          <a:p>
            <a:pPr eaLnBrk="1" hangingPunct="1">
              <a:spcBef>
                <a:spcPct val="35000"/>
              </a:spcBef>
            </a:pPr>
            <a:r>
              <a:rPr lang="en-US" altLang="en-US" dirty="0"/>
              <a:t>Recognition and management of</a:t>
            </a:r>
          </a:p>
          <a:p>
            <a:pPr lvl="1" eaLnBrk="1" hangingPunct="1">
              <a:spcBef>
                <a:spcPct val="35000"/>
              </a:spcBef>
            </a:pPr>
            <a:r>
              <a:rPr lang="en-US" altLang="en-US" dirty="0"/>
              <a:t>Blunt versus penetrating mechanisms</a:t>
            </a:r>
          </a:p>
          <a:p>
            <a:pPr lvl="1" eaLnBrk="1" hangingPunct="1">
              <a:spcBef>
                <a:spcPct val="35000"/>
              </a:spcBef>
            </a:pPr>
            <a:r>
              <a:rPr lang="en-US" altLang="en-US" dirty="0"/>
              <a:t>Open chest wound</a:t>
            </a:r>
          </a:p>
          <a:p>
            <a:pPr lvl="1" eaLnBrk="1" hangingPunct="1">
              <a:spcBef>
                <a:spcPct val="35000"/>
              </a:spcBef>
            </a:pPr>
            <a:r>
              <a:rPr lang="en-US" altLang="en-US" dirty="0"/>
              <a:t>Impaled object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nSpc>
                <a:spcPct val="85000"/>
              </a:lnSpc>
            </a:pPr>
            <a:r>
              <a:rPr lang="en-US" altLang="en-US" dirty="0"/>
              <a:t>Primary Assessment </a:t>
            </a:r>
            <a:r>
              <a:rPr lang="en-US" altLang="en-US" sz="2000" b="0" dirty="0"/>
              <a:t>(4 of 7)</a:t>
            </a:r>
            <a:r>
              <a:rPr lang="en-US" altLang="en-US" sz="2000" dirty="0"/>
              <a:t> </a:t>
            </a:r>
          </a:p>
        </p:txBody>
      </p:sp>
      <p:sp>
        <p:nvSpPr>
          <p:cNvPr id="34819"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Airway and breathing (cont’d)</a:t>
            </a:r>
          </a:p>
          <a:p>
            <a:pPr lvl="1">
              <a:spcBef>
                <a:spcPct val="35000"/>
              </a:spcBef>
            </a:pPr>
            <a:r>
              <a:rPr lang="en-US" altLang="en-US" dirty="0"/>
              <a:t>Reassess the effectiveness of ventilatory support.</a:t>
            </a:r>
          </a:p>
          <a:p>
            <a:pPr lvl="1">
              <a:spcBef>
                <a:spcPct val="35000"/>
              </a:spcBef>
            </a:pPr>
            <a:r>
              <a:rPr lang="en-US" altLang="en-US" dirty="0"/>
              <a:t>Be alert for decreasing oxygen saturation.</a:t>
            </a:r>
          </a:p>
          <a:p>
            <a:pPr lvl="1">
              <a:spcBef>
                <a:spcPct val="35000"/>
              </a:spcBef>
            </a:pPr>
            <a:r>
              <a:rPr lang="en-US" altLang="en-US" dirty="0"/>
              <a:t>Be alert for impending tension</a:t>
            </a:r>
            <a:r>
              <a:rPr lang="en-US" altLang="en-US" b="1" dirty="0"/>
              <a:t> </a:t>
            </a:r>
            <a:r>
              <a:rPr lang="en-US" altLang="en-US" dirty="0"/>
              <a:t>pneumothorax.</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nSpc>
                <a:spcPct val="85000"/>
              </a:lnSpc>
            </a:pPr>
            <a:r>
              <a:rPr lang="en-US" altLang="en-US" dirty="0"/>
              <a:t>Primary Assessment </a:t>
            </a:r>
            <a:r>
              <a:rPr lang="en-US" altLang="en-US" sz="2000" b="0" dirty="0"/>
              <a:t>(5 of 7)</a:t>
            </a:r>
            <a:r>
              <a:rPr lang="en-US" altLang="en-US" sz="2000" dirty="0"/>
              <a:t> </a:t>
            </a:r>
          </a:p>
        </p:txBody>
      </p:sp>
      <p:sp>
        <p:nvSpPr>
          <p:cNvPr id="35843"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Circulation</a:t>
            </a:r>
          </a:p>
          <a:p>
            <a:pPr lvl="1">
              <a:spcBef>
                <a:spcPct val="35000"/>
              </a:spcBef>
            </a:pPr>
            <a:r>
              <a:rPr lang="en-US" altLang="en-US" dirty="0"/>
              <a:t>Pulse rate and quality</a:t>
            </a:r>
          </a:p>
          <a:p>
            <a:pPr lvl="1">
              <a:spcBef>
                <a:spcPct val="35000"/>
              </a:spcBef>
            </a:pPr>
            <a:r>
              <a:rPr lang="en-US" altLang="en-US" dirty="0"/>
              <a:t>Skin color and temperature</a:t>
            </a:r>
          </a:p>
          <a:p>
            <a:pPr lvl="1">
              <a:spcBef>
                <a:spcPct val="35000"/>
              </a:spcBef>
            </a:pPr>
            <a:r>
              <a:rPr lang="en-US" altLang="en-US" dirty="0"/>
              <a:t>Address life-threatening bleeding immediately, using direct pressure and a bulky dressing.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pPr>
            <a:r>
              <a:rPr lang="en-US" altLang="en-US" dirty="0"/>
              <a:t>Primary Assessment </a:t>
            </a:r>
            <a:r>
              <a:rPr lang="en-US" altLang="en-US" sz="2000" b="0" dirty="0"/>
              <a:t>(6 of 7)</a:t>
            </a:r>
            <a:r>
              <a:rPr lang="en-US" altLang="en-US" sz="2000" dirty="0"/>
              <a:t> </a:t>
            </a:r>
          </a:p>
        </p:txBody>
      </p:sp>
      <p:sp>
        <p:nvSpPr>
          <p:cNvPr id="36867"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Transport decision</a:t>
            </a:r>
          </a:p>
          <a:p>
            <a:pPr lvl="1">
              <a:spcBef>
                <a:spcPct val="35000"/>
              </a:spcBef>
            </a:pPr>
            <a:r>
              <a:rPr lang="en-US" altLang="en-US" dirty="0"/>
              <a:t>Priority patients are those with a problem with their XABCs.</a:t>
            </a:r>
          </a:p>
          <a:p>
            <a:pPr lvl="1">
              <a:spcBef>
                <a:spcPct val="35000"/>
              </a:spcBef>
            </a:pPr>
            <a:r>
              <a:rPr lang="en-US" altLang="en-US" dirty="0"/>
              <a:t>Pay attention to subtle clues:</a:t>
            </a:r>
          </a:p>
          <a:p>
            <a:pPr lvl="2">
              <a:spcBef>
                <a:spcPts val="600"/>
              </a:spcBef>
            </a:pPr>
            <a:r>
              <a:rPr lang="en-US" altLang="en-US" sz="2000" dirty="0"/>
              <a:t>Appearance of the skin</a:t>
            </a:r>
          </a:p>
          <a:p>
            <a:pPr lvl="2">
              <a:spcBef>
                <a:spcPts val="600"/>
              </a:spcBef>
            </a:pPr>
            <a:r>
              <a:rPr lang="en-US" altLang="en-US" sz="2000" dirty="0"/>
              <a:t>Level of consciousness</a:t>
            </a:r>
          </a:p>
          <a:p>
            <a:pPr lvl="2">
              <a:spcBef>
                <a:spcPts val="600"/>
              </a:spcBef>
            </a:pPr>
            <a:r>
              <a:rPr lang="en-US" altLang="en-US" sz="2000" dirty="0"/>
              <a:t>A sense of impending doom in the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a:lnSpc>
                <a:spcPct val="85000"/>
              </a:lnSpc>
            </a:pPr>
            <a:r>
              <a:rPr lang="en-US" altLang="en-US" dirty="0"/>
              <a:t>Primary Assessment </a:t>
            </a:r>
            <a:r>
              <a:rPr lang="en-US" altLang="en-US" sz="2000" b="0" dirty="0"/>
              <a:t>(7 of 7)</a:t>
            </a:r>
          </a:p>
        </p:txBody>
      </p:sp>
      <p:pic>
        <p:nvPicPr>
          <p:cNvPr id="7170" name="Picture 2" descr="A table, titled deadly dozen chest injuries. Content reads:  1. Airway obstruction 2. Bronchial disruption 3. Diaphragmatic tear 4. Esophageal injury 5. Open pneumothorax 6. Tension pneumothorax 7.  Massive hemothorax 8. Flail chest 9. Cardiac tamponade 10. Thoracic aortic dissection (leakage from a traumatic aneurysm of the portion of the aorta that lies within the chest) 11. Myocardial contusion 12. Pulmonary contusion&#10;" title="A table, titled deadly dozen chest injuri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3438" y="1457843"/>
            <a:ext cx="5446712" cy="50488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nSpc>
                <a:spcPct val="85000"/>
              </a:lnSpc>
            </a:pPr>
            <a:r>
              <a:rPr lang="en-US" altLang="en-US" dirty="0"/>
              <a:t>History Taking </a:t>
            </a:r>
            <a:endParaRPr lang="en-US" altLang="en-US" sz="2800" b="0" dirty="0"/>
          </a:p>
        </p:txBody>
      </p:sp>
      <p:sp>
        <p:nvSpPr>
          <p:cNvPr id="38915"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Investigate the chief complaint.</a:t>
            </a:r>
          </a:p>
          <a:p>
            <a:pPr lvl="1">
              <a:spcBef>
                <a:spcPct val="35000"/>
              </a:spcBef>
            </a:pPr>
            <a:r>
              <a:rPr lang="en-US" altLang="en-US" dirty="0"/>
              <a:t>Further investigate the MOI.</a:t>
            </a:r>
          </a:p>
          <a:p>
            <a:pPr lvl="1">
              <a:spcBef>
                <a:spcPct val="35000"/>
              </a:spcBef>
            </a:pPr>
            <a:r>
              <a:rPr lang="en-US" altLang="en-US" dirty="0"/>
              <a:t>Identify signs, symptoms, and pertinent negatives.</a:t>
            </a:r>
          </a:p>
          <a:p>
            <a:pPr>
              <a:spcBef>
                <a:spcPct val="35000"/>
              </a:spcBef>
            </a:pPr>
            <a:r>
              <a:rPr lang="en-US" altLang="en-US" dirty="0"/>
              <a:t>SAMPLE history</a:t>
            </a:r>
          </a:p>
          <a:p>
            <a:pPr lvl="1">
              <a:spcBef>
                <a:spcPct val="35000"/>
              </a:spcBef>
            </a:pPr>
            <a:r>
              <a:rPr lang="en-US" altLang="en-US" dirty="0"/>
              <a:t>A basic evaluation should be completed.</a:t>
            </a:r>
          </a:p>
          <a:p>
            <a:pPr lvl="1">
              <a:spcBef>
                <a:spcPct val="35000"/>
              </a:spcBef>
            </a:pPr>
            <a:r>
              <a:rPr lang="en-US" altLang="en-US" dirty="0"/>
              <a:t>Focus on the MOI.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nSpc>
                <a:spcPct val="85000"/>
              </a:lnSpc>
            </a:pPr>
            <a:r>
              <a:rPr lang="en-US" altLang="en-US" dirty="0"/>
              <a:t>Secondary Assessment </a:t>
            </a:r>
            <a:r>
              <a:rPr lang="en-US" altLang="en-US" sz="2000" b="0" dirty="0"/>
              <a:t>(1 of 3)</a:t>
            </a:r>
          </a:p>
        </p:txBody>
      </p:sp>
      <p:sp>
        <p:nvSpPr>
          <p:cNvPr id="39939"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Physical examinations</a:t>
            </a:r>
          </a:p>
          <a:p>
            <a:pPr lvl="1">
              <a:spcBef>
                <a:spcPct val="35000"/>
              </a:spcBef>
            </a:pPr>
            <a:r>
              <a:rPr lang="en-US" altLang="en-US" dirty="0"/>
              <a:t>For an isolated injury, focus on:</a:t>
            </a:r>
          </a:p>
          <a:p>
            <a:pPr lvl="2">
              <a:spcBef>
                <a:spcPts val="600"/>
              </a:spcBef>
            </a:pPr>
            <a:r>
              <a:rPr lang="en-US" altLang="en-US" sz="2000" dirty="0"/>
              <a:t>Isolated injury</a:t>
            </a:r>
          </a:p>
          <a:p>
            <a:pPr lvl="2">
              <a:spcBef>
                <a:spcPts val="600"/>
              </a:spcBef>
            </a:pPr>
            <a:r>
              <a:rPr lang="en-US" altLang="en-US" sz="2000" dirty="0"/>
              <a:t>Patient’s complaint</a:t>
            </a:r>
          </a:p>
          <a:p>
            <a:pPr lvl="2">
              <a:spcBef>
                <a:spcPts val="600"/>
              </a:spcBef>
            </a:pPr>
            <a:r>
              <a:rPr lang="en-US" altLang="en-US" sz="2000" dirty="0"/>
              <a:t>Body region affected</a:t>
            </a:r>
          </a:p>
          <a:p>
            <a:pPr lvl="2">
              <a:spcBef>
                <a:spcPts val="600"/>
              </a:spcBef>
            </a:pPr>
            <a:r>
              <a:rPr lang="en-US" altLang="en-US" sz="2000" dirty="0"/>
              <a:t>Location and extent of injury</a:t>
            </a:r>
          </a:p>
          <a:p>
            <a:pPr lvl="2">
              <a:spcBef>
                <a:spcPts val="600"/>
              </a:spcBef>
            </a:pPr>
            <a:r>
              <a:rPr lang="en-US" altLang="en-US" sz="2000" dirty="0"/>
              <a:t>Anterior and posterior aspects of the chest wall</a:t>
            </a:r>
          </a:p>
          <a:p>
            <a:pPr lvl="2">
              <a:spcBef>
                <a:spcPts val="600"/>
              </a:spcBef>
            </a:pPr>
            <a:r>
              <a:rPr lang="en-US" altLang="en-US" sz="2000" dirty="0"/>
              <a:t>Changes in respirations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nSpc>
                <a:spcPct val="85000"/>
              </a:lnSpc>
            </a:pPr>
            <a:r>
              <a:rPr lang="en-US" altLang="en-US" dirty="0"/>
              <a:t>Secondary Assessment </a:t>
            </a:r>
            <a:r>
              <a:rPr lang="en-US" altLang="en-US" sz="2000" b="0" dirty="0"/>
              <a:t>(2 of 3)</a:t>
            </a:r>
          </a:p>
        </p:txBody>
      </p:sp>
      <p:sp>
        <p:nvSpPr>
          <p:cNvPr id="4096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Physical examinations (cont’d)</a:t>
            </a:r>
          </a:p>
          <a:p>
            <a:pPr lvl="1">
              <a:spcBef>
                <a:spcPct val="35000"/>
              </a:spcBef>
            </a:pPr>
            <a:r>
              <a:rPr lang="en-US" altLang="en-US" dirty="0"/>
              <a:t>For significant trauma likely affecting multiple systems, start with a rapid physical examination.</a:t>
            </a:r>
          </a:p>
          <a:p>
            <a:pPr lvl="1">
              <a:spcBef>
                <a:spcPct val="35000"/>
              </a:spcBef>
            </a:pPr>
            <a:r>
              <a:rPr lang="en-US" altLang="en-US" dirty="0"/>
              <a:t>Use DCAP-BTLS to determine the nature and extent of the injury.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lnSpc>
                <a:spcPct val="85000"/>
              </a:lnSpc>
            </a:pPr>
            <a:r>
              <a:rPr lang="en-US" altLang="en-US" dirty="0"/>
              <a:t>Secondary Assessment </a:t>
            </a:r>
            <a:r>
              <a:rPr lang="en-US" altLang="en-US" sz="2000" b="0" dirty="0"/>
              <a:t>(3 of 3) </a:t>
            </a:r>
          </a:p>
        </p:txBody>
      </p:sp>
      <p:sp>
        <p:nvSpPr>
          <p:cNvPr id="41987" name="Content Placeholder 2"/>
          <p:cNvSpPr>
            <a:spLocks noGrp="1"/>
          </p:cNvSpPr>
          <p:nvPr>
            <p:ph type="body" idx="1"/>
          </p:nvPr>
        </p:nvSpPr>
        <p:spPr>
          <a:xfrm>
            <a:off x="925830" y="1490870"/>
            <a:ext cx="9919970" cy="4699047"/>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Vital signs</a:t>
            </a:r>
          </a:p>
          <a:p>
            <a:pPr lvl="1">
              <a:spcBef>
                <a:spcPct val="35000"/>
              </a:spcBef>
            </a:pPr>
            <a:r>
              <a:rPr lang="en-US" altLang="en-US" dirty="0"/>
              <a:t>Assess pulse, respirations, blood pressure, skin condition, oxygen saturation, and pupils.</a:t>
            </a:r>
          </a:p>
          <a:p>
            <a:pPr lvl="1">
              <a:spcBef>
                <a:spcPct val="35000"/>
              </a:spcBef>
            </a:pPr>
            <a:r>
              <a:rPr lang="en-US" altLang="en-US" dirty="0"/>
              <a:t>Reevaluate every 5 minutes or less.</a:t>
            </a:r>
          </a:p>
          <a:p>
            <a:pPr lvl="1">
              <a:spcBef>
                <a:spcPct val="35000"/>
              </a:spcBef>
            </a:pPr>
            <a:r>
              <a:rPr lang="en-US" altLang="en-US" dirty="0"/>
              <a:t>Pulse and respiratory rates may decrease in later stages of the chest injury.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nSpc>
                <a:spcPct val="85000"/>
              </a:lnSpc>
            </a:pPr>
            <a:r>
              <a:rPr lang="en-US" altLang="en-US" dirty="0"/>
              <a:t>Reassessment </a:t>
            </a:r>
            <a:r>
              <a:rPr lang="en-US" altLang="en-US" sz="2000" b="0" dirty="0"/>
              <a:t>(1 of 3)</a:t>
            </a:r>
          </a:p>
        </p:txBody>
      </p:sp>
      <p:sp>
        <p:nvSpPr>
          <p:cNvPr id="43011"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Repeat the primary assessment.</a:t>
            </a:r>
          </a:p>
          <a:p>
            <a:pPr>
              <a:spcBef>
                <a:spcPct val="35000"/>
              </a:spcBef>
            </a:pPr>
            <a:r>
              <a:rPr lang="en-US" altLang="en-US" dirty="0"/>
              <a:t>Reassess the chief complaint.</a:t>
            </a:r>
          </a:p>
          <a:p>
            <a:pPr>
              <a:spcBef>
                <a:spcPct val="35000"/>
              </a:spcBef>
            </a:pPr>
            <a:r>
              <a:rPr lang="en-US" altLang="en-US" dirty="0"/>
              <a:t>Reevaluate:</a:t>
            </a:r>
          </a:p>
          <a:p>
            <a:pPr lvl="1">
              <a:spcBef>
                <a:spcPct val="35000"/>
              </a:spcBef>
            </a:pPr>
            <a:r>
              <a:rPr lang="en-US" altLang="en-US" dirty="0"/>
              <a:t>Airway</a:t>
            </a:r>
          </a:p>
          <a:p>
            <a:pPr lvl="1">
              <a:spcBef>
                <a:spcPct val="35000"/>
              </a:spcBef>
            </a:pPr>
            <a:r>
              <a:rPr lang="en-US" altLang="en-US" dirty="0"/>
              <a:t>Breathing</a:t>
            </a:r>
          </a:p>
          <a:p>
            <a:pPr lvl="1">
              <a:spcBef>
                <a:spcPct val="35000"/>
              </a:spcBef>
            </a:pPr>
            <a:r>
              <a:rPr lang="en-US" altLang="en-US" dirty="0"/>
              <a:t>Pulse</a:t>
            </a:r>
          </a:p>
          <a:p>
            <a:pPr lvl="1">
              <a:spcBef>
                <a:spcPct val="35000"/>
              </a:spcBef>
            </a:pPr>
            <a:r>
              <a:rPr lang="en-US" altLang="en-US" dirty="0"/>
              <a:t>Perfusion</a:t>
            </a:r>
          </a:p>
          <a:p>
            <a:pPr lvl="1">
              <a:spcBef>
                <a:spcPct val="35000"/>
              </a:spcBef>
            </a:pPr>
            <a:r>
              <a:rPr lang="en-US" altLang="en-US" dirty="0"/>
              <a:t>Bleeding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nSpc>
                <a:spcPct val="85000"/>
              </a:lnSpc>
            </a:pPr>
            <a:r>
              <a:rPr lang="en-US" altLang="en-US" dirty="0"/>
              <a:t>Reassessment </a:t>
            </a:r>
            <a:r>
              <a:rPr lang="en-US" altLang="en-US" sz="2000" b="0" dirty="0"/>
              <a:t>(2 of 3)</a:t>
            </a:r>
          </a:p>
        </p:txBody>
      </p:sp>
      <p:sp>
        <p:nvSpPr>
          <p:cNvPr id="4403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Interventions</a:t>
            </a:r>
          </a:p>
          <a:p>
            <a:pPr lvl="1">
              <a:spcBef>
                <a:spcPct val="35000"/>
              </a:spcBef>
            </a:pPr>
            <a:r>
              <a:rPr lang="en-US" altLang="en-US" dirty="0"/>
              <a:t>Reassess vital signs and observe trends.</a:t>
            </a:r>
          </a:p>
          <a:p>
            <a:pPr lvl="1">
              <a:spcBef>
                <a:spcPct val="35000"/>
              </a:spcBef>
            </a:pPr>
            <a:r>
              <a:rPr lang="en-US" altLang="en-US" dirty="0"/>
              <a:t>Provide appropriate spinal stabilization when indicated.</a:t>
            </a:r>
          </a:p>
          <a:p>
            <a:pPr lvl="1">
              <a:spcBef>
                <a:spcPct val="35000"/>
              </a:spcBef>
            </a:pPr>
            <a:r>
              <a:rPr lang="en-US" altLang="en-US" dirty="0"/>
              <a:t>Maintain an open airway.</a:t>
            </a:r>
          </a:p>
          <a:p>
            <a:pPr lvl="1">
              <a:spcBef>
                <a:spcPct val="35000"/>
              </a:spcBef>
            </a:pPr>
            <a:r>
              <a:rPr lang="en-US" altLang="en-US" dirty="0"/>
              <a:t>Control significant, visible bleeding.</a:t>
            </a:r>
          </a:p>
          <a:p>
            <a:pPr lvl="1">
              <a:spcBef>
                <a:spcPct val="35000"/>
              </a:spcBef>
            </a:pPr>
            <a:r>
              <a:rPr lang="en-US" altLang="en-US" dirty="0"/>
              <a:t>Place an occlusive dressing over penetrating trauma to the chest wall.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(3 of 5)</a:t>
            </a:r>
          </a:p>
        </p:txBody>
      </p:sp>
      <p:sp>
        <p:nvSpPr>
          <p:cNvPr id="7171"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buFontTx/>
              <a:buNone/>
            </a:pPr>
            <a:r>
              <a:rPr lang="en-US" altLang="en-US" b="1" dirty="0"/>
              <a:t>Chest Trauma (cont’d)</a:t>
            </a:r>
          </a:p>
          <a:p>
            <a:pPr eaLnBrk="1" hangingPunct="1">
              <a:spcBef>
                <a:spcPct val="35000"/>
              </a:spcBef>
            </a:pPr>
            <a:r>
              <a:rPr lang="en-US" altLang="en-US" dirty="0"/>
              <a:t>Pathophysiology, assessment, and management of</a:t>
            </a:r>
          </a:p>
          <a:p>
            <a:pPr lvl="1" eaLnBrk="1" hangingPunct="1">
              <a:spcBef>
                <a:spcPct val="35000"/>
              </a:spcBef>
            </a:pPr>
            <a:r>
              <a:rPr lang="en-US" altLang="en-US" dirty="0"/>
              <a:t>Blunt versus penetrating mechanisms</a:t>
            </a:r>
          </a:p>
          <a:p>
            <a:pPr lvl="1" eaLnBrk="1" hangingPunct="1">
              <a:spcBef>
                <a:spcPct val="35000"/>
              </a:spcBef>
            </a:pPr>
            <a:r>
              <a:rPr lang="en-US" altLang="en-US" dirty="0"/>
              <a:t>Hemothorax</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nSpc>
                <a:spcPct val="85000"/>
              </a:lnSpc>
            </a:pPr>
            <a:r>
              <a:rPr lang="en-US" altLang="en-US" dirty="0"/>
              <a:t>Reassessment </a:t>
            </a:r>
            <a:r>
              <a:rPr lang="en-US" altLang="en-US" sz="2000" b="0" dirty="0"/>
              <a:t>(3 of 3)</a:t>
            </a:r>
          </a:p>
        </p:txBody>
      </p:sp>
      <p:sp>
        <p:nvSpPr>
          <p:cNvPr id="45059"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Interventions (cont’d)</a:t>
            </a:r>
          </a:p>
          <a:p>
            <a:pPr lvl="1">
              <a:spcBef>
                <a:spcPct val="35000"/>
              </a:spcBef>
            </a:pPr>
            <a:r>
              <a:rPr lang="en-US" altLang="en-US" dirty="0"/>
              <a:t>Provide aggressive treatment for shock and rapid transport.</a:t>
            </a:r>
          </a:p>
          <a:p>
            <a:pPr lvl="1">
              <a:spcBef>
                <a:spcPct val="35000"/>
              </a:spcBef>
            </a:pPr>
            <a:r>
              <a:rPr lang="en-US" altLang="en-US" dirty="0"/>
              <a:t>Do not delay transport to complete non–life-saving treatments.</a:t>
            </a:r>
          </a:p>
          <a:p>
            <a:pPr>
              <a:spcBef>
                <a:spcPct val="35000"/>
              </a:spcBef>
            </a:pPr>
            <a:r>
              <a:rPr lang="en-US" altLang="en-US" dirty="0"/>
              <a:t>Communicate all relevant information to the staff at the receiving hospital.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nSpc>
                <a:spcPct val="85000"/>
              </a:lnSpc>
            </a:pPr>
            <a:r>
              <a:rPr lang="en-US" altLang="en-US" dirty="0"/>
              <a:t>Pneumothorax </a:t>
            </a:r>
            <a:r>
              <a:rPr lang="en-US" altLang="en-US" sz="2000" b="0" dirty="0"/>
              <a:t>(1 of 7)</a:t>
            </a:r>
          </a:p>
        </p:txBody>
      </p:sp>
      <p:sp>
        <p:nvSpPr>
          <p:cNvPr id="46083"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Commonly called a collapsed lung</a:t>
            </a:r>
          </a:p>
          <a:p>
            <a:pPr>
              <a:spcBef>
                <a:spcPct val="35000"/>
              </a:spcBef>
            </a:pPr>
            <a:r>
              <a:rPr lang="en-US" altLang="en-US" dirty="0"/>
              <a:t>Accumulation of air in the pleural space</a:t>
            </a:r>
          </a:p>
          <a:p>
            <a:pPr lvl="1">
              <a:spcBef>
                <a:spcPct val="35000"/>
              </a:spcBef>
            </a:pPr>
            <a:r>
              <a:rPr lang="en-US" altLang="en-US" dirty="0"/>
              <a:t>Blood passing through the collapsed portion of the lung is not oxygenated.</a:t>
            </a:r>
          </a:p>
          <a:p>
            <a:pPr lvl="1">
              <a:spcBef>
                <a:spcPct val="35000"/>
              </a:spcBef>
            </a:pPr>
            <a:r>
              <a:rPr lang="en-US" altLang="en-US" dirty="0"/>
              <a:t>You may hear diminished, absent, or abnormal breath sounds.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nSpc>
                <a:spcPct val="85000"/>
              </a:lnSpc>
            </a:pPr>
            <a:r>
              <a:rPr lang="en-US" altLang="en-US" dirty="0"/>
              <a:t>Pneumothorax </a:t>
            </a:r>
            <a:r>
              <a:rPr lang="en-US" altLang="en-US" sz="2000" b="0" dirty="0"/>
              <a:t>(2 of 7)</a:t>
            </a:r>
          </a:p>
        </p:txBody>
      </p:sp>
      <p:pic>
        <p:nvPicPr>
          <p:cNvPr id="8195" name="Picture 3" descr="The left lung and right lung are not in equal size. Right lung is smaller in size. An air leak is indicated, air in the pleural space  is indicated through blue dots. Parietal pleura is marked in the outer surface of the lung, wound site is marked in the lung, lung is smaller in size indicating collapsed lung, visceral pleura is marked at the bottom of the lung. Diaphragm is marked where the rib cage rests. Heart is marked in the space between the two lungs.&#10;" title="This image shows the lungs inside the rib cag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4447" y="1212934"/>
            <a:ext cx="3675529" cy="404088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634068" y="5204193"/>
            <a:ext cx="5829300" cy="1200329"/>
          </a:xfrm>
          <a:prstGeom prst="rect">
            <a:avLst/>
          </a:prstGeom>
        </p:spPr>
        <p:txBody>
          <a:bodyPr wrap="square">
            <a:spAutoFit/>
          </a:bodyPr>
          <a:lstStyle/>
          <a:p>
            <a:r>
              <a:rPr lang="en-US" b="1" dirty="0"/>
              <a:t>FIGURE 30-8 </a:t>
            </a:r>
            <a:r>
              <a:rPr lang="en-US" dirty="0"/>
              <a:t>Pneumothorax occurs when air leaks into</a:t>
            </a:r>
          </a:p>
          <a:p>
            <a:r>
              <a:rPr lang="en-US" dirty="0"/>
              <a:t>the space between the pleural surfaces from an opening in</a:t>
            </a:r>
          </a:p>
          <a:p>
            <a:r>
              <a:rPr lang="en-US" dirty="0"/>
              <a:t>the chest wall or the surface of the lung. Air in the pleural</a:t>
            </a:r>
          </a:p>
          <a:p>
            <a:r>
              <a:rPr lang="en-US" dirty="0"/>
              <a:t>space causes the lung to collapse.</a:t>
            </a:r>
          </a:p>
        </p:txBody>
      </p:sp>
      <p:sp>
        <p:nvSpPr>
          <p:cNvPr id="4" name="Rectangle 3"/>
          <p:cNvSpPr/>
          <p:nvPr/>
        </p:nvSpPr>
        <p:spPr>
          <a:xfrm>
            <a:off x="3634068" y="6334156"/>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lnSpc>
                <a:spcPct val="85000"/>
              </a:lnSpc>
            </a:pPr>
            <a:r>
              <a:rPr lang="en-US" altLang="en-US" dirty="0"/>
              <a:t>Pneumothorax </a:t>
            </a:r>
            <a:r>
              <a:rPr lang="en-US" altLang="en-US" sz="2000" b="0" dirty="0"/>
              <a:t>(3 of 7)</a:t>
            </a:r>
          </a:p>
        </p:txBody>
      </p:sp>
      <p:sp>
        <p:nvSpPr>
          <p:cNvPr id="48131"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Open chest wound</a:t>
            </a:r>
          </a:p>
          <a:p>
            <a:pPr lvl="1">
              <a:spcBef>
                <a:spcPct val="35000"/>
              </a:spcBef>
            </a:pPr>
            <a:r>
              <a:rPr lang="en-US" altLang="en-US" dirty="0"/>
              <a:t>Often called an open pneumothorax or a sucking chest wound</a:t>
            </a:r>
          </a:p>
          <a:p>
            <a:pPr lvl="1">
              <a:spcBef>
                <a:spcPct val="35000"/>
              </a:spcBef>
            </a:pPr>
            <a:r>
              <a:rPr lang="en-US" altLang="en-US" dirty="0"/>
              <a:t>Wounds must be rapidly sealed with an occlusive dressing. </a:t>
            </a:r>
          </a:p>
          <a:p>
            <a:pPr lvl="1">
              <a:spcBef>
                <a:spcPct val="35000"/>
              </a:spcBef>
            </a:pPr>
            <a:r>
              <a:rPr lang="en-US" altLang="en-US" dirty="0"/>
              <a:t>A flutter valve is a one-way valve.</a:t>
            </a:r>
          </a:p>
          <a:p>
            <a:pPr lvl="1">
              <a:spcBef>
                <a:spcPct val="35000"/>
              </a:spcBef>
            </a:pPr>
            <a:r>
              <a:rPr lang="en-US" altLang="en-US" dirty="0"/>
              <a:t>Carefully monitor the patient for tension pneumothorax.</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a:lnSpc>
                <a:spcPct val="85000"/>
              </a:lnSpc>
            </a:pPr>
            <a:r>
              <a:rPr lang="en-US" altLang="en-US" dirty="0"/>
              <a:t>Pneumothorax </a:t>
            </a:r>
            <a:r>
              <a:rPr lang="en-US" altLang="en-US" sz="2000" b="0" dirty="0"/>
              <a:t>(4 of 7)</a:t>
            </a:r>
          </a:p>
        </p:txBody>
      </p:sp>
      <p:pic>
        <p:nvPicPr>
          <p:cNvPr id="9218" name="Picture 2" descr="Image shows a lung inside the rib cage. A sucking chest wound is indicated in the rib cage. Air movement in and out of the lung is indicated through inward and outward pointing arrows, indicating that the air passing from the outside to the pleural space and back creates a sucking sound.&#10;" title="Image of a sucking chest w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5300" y="1480856"/>
            <a:ext cx="3505200" cy="37454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371850" y="5173647"/>
            <a:ext cx="5676900" cy="923330"/>
          </a:xfrm>
          <a:prstGeom prst="rect">
            <a:avLst/>
          </a:prstGeom>
        </p:spPr>
        <p:txBody>
          <a:bodyPr wrap="square">
            <a:spAutoFit/>
          </a:bodyPr>
          <a:lstStyle/>
          <a:p>
            <a:r>
              <a:rPr lang="en-US" b="1" dirty="0"/>
              <a:t>FIGURE 30-9 </a:t>
            </a:r>
            <a:r>
              <a:rPr lang="en-US" dirty="0"/>
              <a:t>With a sucking chest wound, air passes</a:t>
            </a:r>
          </a:p>
          <a:p>
            <a:r>
              <a:rPr lang="en-US" dirty="0"/>
              <a:t>from the outside into the pleural space and back out with</a:t>
            </a:r>
          </a:p>
          <a:p>
            <a:r>
              <a:rPr lang="en-US" dirty="0"/>
              <a:t>each breath, creating a sucking sound</a:t>
            </a:r>
          </a:p>
        </p:txBody>
      </p:sp>
      <p:sp>
        <p:nvSpPr>
          <p:cNvPr id="4" name="Rectangle 3"/>
          <p:cNvSpPr/>
          <p:nvPr/>
        </p:nvSpPr>
        <p:spPr>
          <a:xfrm>
            <a:off x="3364328" y="6053043"/>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nSpc>
                <a:spcPct val="85000"/>
              </a:lnSpc>
            </a:pPr>
            <a:r>
              <a:rPr lang="en-US" altLang="en-US" dirty="0"/>
              <a:t>Pneumothorax </a:t>
            </a:r>
            <a:r>
              <a:rPr lang="en-US" altLang="en-US" sz="2000" b="0" dirty="0"/>
              <a:t>(5 of 7)</a:t>
            </a:r>
          </a:p>
        </p:txBody>
      </p:sp>
      <p:sp>
        <p:nvSpPr>
          <p:cNvPr id="50179"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Simple pneumothorax</a:t>
            </a:r>
          </a:p>
          <a:p>
            <a:pPr lvl="1">
              <a:spcBef>
                <a:spcPct val="35000"/>
              </a:spcBef>
            </a:pPr>
            <a:r>
              <a:rPr lang="en-US" altLang="en-US" dirty="0"/>
              <a:t>Does not result in major changes in the patient’s cardiac</a:t>
            </a:r>
            <a:r>
              <a:rPr lang="en-US" altLang="en-US" dirty="0">
                <a:solidFill>
                  <a:srgbClr val="FF0000"/>
                </a:solidFill>
              </a:rPr>
              <a:t> </a:t>
            </a:r>
            <a:r>
              <a:rPr lang="en-US" altLang="en-US" dirty="0"/>
              <a:t>physiology</a:t>
            </a:r>
          </a:p>
          <a:p>
            <a:pPr lvl="1">
              <a:spcBef>
                <a:spcPct val="35000"/>
              </a:spcBef>
            </a:pPr>
            <a:r>
              <a:rPr lang="en-US" altLang="en-US" dirty="0"/>
              <a:t>Commonly due to blunt trauma that results in fractured ribs</a:t>
            </a:r>
          </a:p>
          <a:p>
            <a:pPr lvl="1">
              <a:spcBef>
                <a:spcPct val="35000"/>
              </a:spcBef>
            </a:pPr>
            <a:r>
              <a:rPr lang="en-US" altLang="en-US" dirty="0"/>
              <a:t>Can often worsen, deteriorate into tension pneumothorax, or develop complications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nSpc>
                <a:spcPct val="85000"/>
              </a:lnSpc>
            </a:pPr>
            <a:r>
              <a:rPr lang="en-US" altLang="en-US" dirty="0"/>
              <a:t>Pneumothorax </a:t>
            </a:r>
            <a:r>
              <a:rPr lang="en-US" altLang="en-US" sz="2000" b="0" dirty="0"/>
              <a:t>(6 of 7)</a:t>
            </a:r>
          </a:p>
        </p:txBody>
      </p:sp>
      <p:sp>
        <p:nvSpPr>
          <p:cNvPr id="51203" name="Content Placeholder 2"/>
          <p:cNvSpPr>
            <a:spLocks noGrp="1"/>
          </p:cNvSpPr>
          <p:nvPr>
            <p:ph type="body" idx="1"/>
          </p:nvPr>
        </p:nvSpPr>
        <p:spPr>
          <a:xfrm>
            <a:off x="925830" y="1490870"/>
            <a:ext cx="9221470" cy="4699047"/>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Tension pneumothorax</a:t>
            </a:r>
          </a:p>
          <a:p>
            <a:pPr lvl="1">
              <a:spcBef>
                <a:spcPct val="35000"/>
              </a:spcBef>
            </a:pPr>
            <a:r>
              <a:rPr lang="en-US" altLang="en-US" dirty="0"/>
              <a:t>Results from ongoing air accumulation in the pleural space</a:t>
            </a:r>
          </a:p>
          <a:p>
            <a:pPr lvl="1">
              <a:spcBef>
                <a:spcPct val="35000"/>
              </a:spcBef>
            </a:pPr>
            <a:r>
              <a:rPr lang="en-US" altLang="en-US" dirty="0"/>
              <a:t>Increased pressure in the chest:</a:t>
            </a:r>
          </a:p>
          <a:p>
            <a:pPr lvl="2">
              <a:spcBef>
                <a:spcPct val="35000"/>
              </a:spcBef>
            </a:pPr>
            <a:r>
              <a:rPr lang="en-US" altLang="en-US" sz="2000" dirty="0"/>
              <a:t>Causes complete collapse of the unaffected lung</a:t>
            </a:r>
          </a:p>
          <a:p>
            <a:pPr lvl="2">
              <a:spcBef>
                <a:spcPct val="35000"/>
              </a:spcBef>
            </a:pPr>
            <a:r>
              <a:rPr lang="en-US" altLang="en-US" sz="2000" dirty="0"/>
              <a:t>Mediastinum is pushed into the opposite pleural cavity.</a:t>
            </a:r>
          </a:p>
          <a:p>
            <a:pPr lvl="1">
              <a:spcBef>
                <a:spcPct val="35000"/>
              </a:spcBef>
            </a:pPr>
            <a:r>
              <a:rPr lang="en-US" altLang="en-US" dirty="0"/>
              <a:t>Commonly caused by a blunt injury where a fractured rib lacerates a lung or bronchus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a:lnSpc>
                <a:spcPct val="85000"/>
              </a:lnSpc>
            </a:pPr>
            <a:r>
              <a:rPr lang="en-US" altLang="en-US" dirty="0"/>
              <a:t>Pneumothorax </a:t>
            </a:r>
            <a:r>
              <a:rPr lang="en-US" altLang="en-US" sz="2000" b="0" dirty="0"/>
              <a:t>(7 of 7)</a:t>
            </a:r>
          </a:p>
        </p:txBody>
      </p:sp>
      <p:pic>
        <p:nvPicPr>
          <p:cNvPr id="10242" name="Picture 2" descr="Image showing the lungs and the diaphragm. A muscle is seen bulging in the supraclavicular area. Wound sites are marked. Pleural space filled with air is marked by arrows. Collapsed lung is marked by a comparatively smaller sized right lung than the left lung. Intercostal muscles are seen bulging. Diaphragm is marked below the lungs. Compressed vena cava, compressed aorta, compressed heart and compressed lung are all marked on the right side of the image.&#10;" title="Image showing the lungs and the diaphragm.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6650" y="1473200"/>
            <a:ext cx="5181600" cy="362339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00174" y="5096594"/>
            <a:ext cx="10315576" cy="1200329"/>
          </a:xfrm>
          <a:prstGeom prst="rect">
            <a:avLst/>
          </a:prstGeom>
        </p:spPr>
        <p:txBody>
          <a:bodyPr wrap="square">
            <a:spAutoFit/>
          </a:bodyPr>
          <a:lstStyle/>
          <a:p>
            <a:r>
              <a:rPr lang="en-US" b="1" dirty="0"/>
              <a:t>FIGURE 30-12 </a:t>
            </a:r>
            <a:r>
              <a:rPr lang="en-US" dirty="0"/>
              <a:t>A tension pneumothorax can develop if a penetrating chest wound is bandaged tightly and air from a damaged lung cannot escape. The air then accumulates in the pleural space, eventually causing compression of the heart and great vessels. If a dressing sealed on four sides with no vent is used, monitor for signs of tension pneumothorax developing and prepare to vent one side of the dressing.</a:t>
            </a:r>
          </a:p>
        </p:txBody>
      </p:sp>
      <p:sp>
        <p:nvSpPr>
          <p:cNvPr id="4" name="Rectangle 3"/>
          <p:cNvSpPr/>
          <p:nvPr/>
        </p:nvSpPr>
        <p:spPr>
          <a:xfrm>
            <a:off x="1400174" y="6239773"/>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a:lnSpc>
                <a:spcPct val="85000"/>
              </a:lnSpc>
            </a:pPr>
            <a:r>
              <a:rPr lang="en-US" altLang="en-US" dirty="0"/>
              <a:t>Hemothorax </a:t>
            </a:r>
            <a:r>
              <a:rPr lang="en-US" altLang="en-US" sz="2000" b="0" dirty="0"/>
              <a:t>(1 of 3)</a:t>
            </a:r>
          </a:p>
        </p:txBody>
      </p:sp>
      <p:sp>
        <p:nvSpPr>
          <p:cNvPr id="53251"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Blood collects in the pleural space from bleeding around the rib cage or from a lung or great vessel.</a:t>
            </a:r>
            <a:endParaRPr lang="en-US" altLang="en-US" b="1"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a:lnSpc>
                <a:spcPct val="85000"/>
              </a:lnSpc>
            </a:pPr>
            <a:r>
              <a:rPr lang="en-US" altLang="en-US" dirty="0"/>
              <a:t>Hemothorax </a:t>
            </a:r>
            <a:r>
              <a:rPr lang="en-US" altLang="en-US" sz="2000" b="0" dirty="0"/>
              <a:t>(2 of 3)</a:t>
            </a:r>
          </a:p>
        </p:txBody>
      </p:sp>
      <p:pic>
        <p:nvPicPr>
          <p:cNvPr id="11266" name="Picture 2" descr="Two images depicting hemothorax and hemopneumothorax. Image A shows blood-filled pleural space, inferior to which wound site is marked. Parietal pleura is marked inferior to it. Collapsed lung is marked inferior to the parietal pleura. Visceral pleura,  is marked on the outer surface of the right lung, which is smaller in size compared to the left lung. Right lung is marked in red indicating hemothorax, while the left lung is marked in purple.  Image B shows smaller right lung, air in the pleural space, wound site and the lower portion of the lung filled with blood, and in red indicating hemopneumothorax, while the left lung is normal and is marked in purple.&#10;" title="Two images depicting hemothorax and hemopneumothorax.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4038" y="1360123"/>
            <a:ext cx="3427412" cy="395043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0" y="5457736"/>
            <a:ext cx="6534150" cy="923330"/>
          </a:xfrm>
          <a:prstGeom prst="rect">
            <a:avLst/>
          </a:prstGeom>
        </p:spPr>
        <p:txBody>
          <a:bodyPr wrap="square">
            <a:spAutoFit/>
          </a:bodyPr>
          <a:lstStyle/>
          <a:p>
            <a:r>
              <a:rPr lang="en-US" b="1" dirty="0"/>
              <a:t>FIGURE 30-13 A. </a:t>
            </a:r>
            <a:r>
              <a:rPr lang="en-US" dirty="0"/>
              <a:t>A </a:t>
            </a:r>
            <a:r>
              <a:rPr lang="en-US" dirty="0" err="1"/>
              <a:t>hemothorax</a:t>
            </a:r>
            <a:r>
              <a:rPr lang="en-US" dirty="0"/>
              <a:t> is a collection of blood in the pleural space produced by bleeding within the chest. </a:t>
            </a:r>
            <a:r>
              <a:rPr lang="en-US" b="1" dirty="0"/>
              <a:t>B. </a:t>
            </a:r>
            <a:r>
              <a:rPr lang="en-US" dirty="0"/>
              <a:t>When both blood and air are present, the condition is a </a:t>
            </a:r>
            <a:r>
              <a:rPr lang="en-US" dirty="0" err="1"/>
              <a:t>hemopneumothorax</a:t>
            </a:r>
            <a:r>
              <a:rPr lang="en-US" dirty="0"/>
              <a:t>.</a:t>
            </a:r>
          </a:p>
        </p:txBody>
      </p:sp>
      <p:sp>
        <p:nvSpPr>
          <p:cNvPr id="4" name="Rectangle 3"/>
          <p:cNvSpPr/>
          <p:nvPr/>
        </p:nvSpPr>
        <p:spPr>
          <a:xfrm>
            <a:off x="3048000" y="6381066"/>
            <a:ext cx="2114681" cy="246221"/>
          </a:xfrm>
          <a:prstGeom prst="rect">
            <a:avLst/>
          </a:prstGeom>
        </p:spPr>
        <p:txBody>
          <a:bodyPr wrap="none">
            <a:spAutoFit/>
          </a:bodyPr>
          <a:lstStyle/>
          <a:p>
            <a:r>
              <a:rPr lang="en-US" sz="1000" b="1" dirty="0">
                <a:latin typeface="Arial" panose="020B0604020202020204" pitchFamily="34" charset="0"/>
                <a:cs typeface="Arial" panose="020B0604020202020204" pitchFamily="34" charset="0"/>
              </a:rPr>
              <a:t>A, B: </a:t>
            </a:r>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(4 of 5)</a:t>
            </a:r>
          </a:p>
        </p:txBody>
      </p:sp>
      <p:sp>
        <p:nvSpPr>
          <p:cNvPr id="819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buFontTx/>
              <a:buNone/>
            </a:pPr>
            <a:r>
              <a:rPr lang="en-US" altLang="en-US" b="1" dirty="0"/>
              <a:t>Chest Trauma (cont’d)</a:t>
            </a:r>
          </a:p>
          <a:p>
            <a:pPr eaLnBrk="1" hangingPunct="1">
              <a:spcBef>
                <a:spcPct val="35000"/>
              </a:spcBef>
            </a:pPr>
            <a:r>
              <a:rPr lang="en-US" altLang="en-US" dirty="0"/>
              <a:t>Pathophysiology, assessment, and management of:</a:t>
            </a:r>
          </a:p>
          <a:p>
            <a:pPr lvl="1" eaLnBrk="1" hangingPunct="1">
              <a:spcBef>
                <a:spcPct val="35000"/>
              </a:spcBef>
            </a:pPr>
            <a:r>
              <a:rPr lang="en-US" altLang="en-US" dirty="0"/>
              <a:t>Pneumothorax</a:t>
            </a:r>
          </a:p>
          <a:p>
            <a:pPr lvl="2" eaLnBrk="1" hangingPunct="1">
              <a:spcBef>
                <a:spcPts val="900"/>
              </a:spcBef>
            </a:pPr>
            <a:r>
              <a:rPr lang="en-US" altLang="en-US" sz="2000" dirty="0"/>
              <a:t>Open</a:t>
            </a:r>
          </a:p>
          <a:p>
            <a:pPr lvl="2" eaLnBrk="1" hangingPunct="1">
              <a:spcBef>
                <a:spcPts val="900"/>
              </a:spcBef>
            </a:pPr>
            <a:r>
              <a:rPr lang="en-US" altLang="en-US" sz="2000" dirty="0"/>
              <a:t>Simple</a:t>
            </a:r>
          </a:p>
          <a:p>
            <a:pPr lvl="2" eaLnBrk="1" hangingPunct="1">
              <a:spcBef>
                <a:spcPts val="900"/>
              </a:spcBef>
            </a:pPr>
            <a:r>
              <a:rPr lang="en-US" altLang="en-US" sz="2000" dirty="0"/>
              <a:t>Tension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lnSpc>
                <a:spcPct val="85000"/>
              </a:lnSpc>
            </a:pPr>
            <a:r>
              <a:rPr lang="en-US" altLang="en-US" dirty="0"/>
              <a:t>Hemothorax </a:t>
            </a:r>
            <a:r>
              <a:rPr lang="en-US" altLang="en-US" sz="2000" b="0" dirty="0"/>
              <a:t>(3 of 3)</a:t>
            </a:r>
          </a:p>
        </p:txBody>
      </p:sp>
      <p:sp>
        <p:nvSpPr>
          <p:cNvPr id="55299"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Signs and symptoms</a:t>
            </a:r>
          </a:p>
          <a:p>
            <a:pPr lvl="1">
              <a:spcBef>
                <a:spcPct val="35000"/>
              </a:spcBef>
            </a:pPr>
            <a:r>
              <a:rPr lang="en-US" altLang="en-US" dirty="0"/>
              <a:t>Shock without any obvious external bleeding or apparent reason for shock</a:t>
            </a:r>
          </a:p>
          <a:p>
            <a:pPr lvl="1">
              <a:spcBef>
                <a:spcPct val="35000"/>
              </a:spcBef>
            </a:pPr>
            <a:r>
              <a:rPr lang="en-US" altLang="en-US" dirty="0"/>
              <a:t>Decreased breath sounds on the affected side</a:t>
            </a:r>
          </a:p>
          <a:p>
            <a:pPr>
              <a:spcBef>
                <a:spcPct val="35000"/>
              </a:spcBef>
            </a:pPr>
            <a:r>
              <a:rPr lang="en-US" altLang="en-US" dirty="0"/>
              <a:t>Prehospital treatment</a:t>
            </a:r>
          </a:p>
          <a:p>
            <a:pPr lvl="1">
              <a:spcBef>
                <a:spcPct val="35000"/>
              </a:spcBef>
            </a:pPr>
            <a:r>
              <a:rPr lang="en-US" altLang="en-US" dirty="0"/>
              <a:t>Rapid transport</a:t>
            </a:r>
          </a:p>
          <a:p>
            <a:pPr>
              <a:spcBef>
                <a:spcPct val="35000"/>
              </a:spcBef>
            </a:pPr>
            <a:r>
              <a:rPr lang="en-US" altLang="en-US" dirty="0"/>
              <a:t>Hemopneumothorax: the presence of air and blood in the pleural space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nSpc>
                <a:spcPct val="85000"/>
              </a:lnSpc>
            </a:pPr>
            <a:r>
              <a:rPr lang="en-US" altLang="en-US" dirty="0"/>
              <a:t>Cardiac Tamponade </a:t>
            </a:r>
            <a:r>
              <a:rPr lang="en-US" altLang="en-US" sz="2000" b="0" dirty="0"/>
              <a:t>(1 of 3)</a:t>
            </a:r>
          </a:p>
        </p:txBody>
      </p:sp>
      <p:sp>
        <p:nvSpPr>
          <p:cNvPr id="56323"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Protective membrane (pericardium) around the heart fills with blood or fluid.</a:t>
            </a:r>
          </a:p>
          <a:p>
            <a:pPr>
              <a:spcBef>
                <a:spcPct val="35000"/>
              </a:spcBef>
            </a:pPr>
            <a:r>
              <a:rPr lang="en-US" altLang="en-US" dirty="0"/>
              <a:t>The heart cannot pump an adequate amount of blood.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a:lnSpc>
                <a:spcPct val="85000"/>
              </a:lnSpc>
            </a:pPr>
            <a:r>
              <a:rPr lang="en-US" altLang="en-US" dirty="0"/>
              <a:t>Cardiac Tamponade </a:t>
            </a:r>
            <a:r>
              <a:rPr lang="en-US" altLang="en-US" sz="2000" b="0" dirty="0"/>
              <a:t>(2 of 3)</a:t>
            </a:r>
          </a:p>
        </p:txBody>
      </p:sp>
      <p:pic>
        <p:nvPicPr>
          <p:cNvPr id="12290" name="Picture 2" descr="Two images depicting cardiac tamponade. First image shows a normal heart, second image shows a heart enclosed by a pericardial sac filled with fluid indicating cardiac tamponad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950" y="1432191"/>
            <a:ext cx="6858000" cy="38809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647950" y="5138679"/>
            <a:ext cx="7124700" cy="1200329"/>
          </a:xfrm>
          <a:prstGeom prst="rect">
            <a:avLst/>
          </a:prstGeom>
        </p:spPr>
        <p:txBody>
          <a:bodyPr wrap="square">
            <a:spAutoFit/>
          </a:bodyPr>
          <a:lstStyle/>
          <a:p>
            <a:r>
              <a:rPr lang="en-US" b="1" dirty="0"/>
              <a:t>FIGURE 30-14 </a:t>
            </a:r>
            <a:r>
              <a:rPr lang="en-US" dirty="0"/>
              <a:t>Cardiac </a:t>
            </a:r>
            <a:r>
              <a:rPr lang="en-US" dirty="0" err="1"/>
              <a:t>tamponade</a:t>
            </a:r>
            <a:r>
              <a:rPr lang="en-US" dirty="0"/>
              <a:t>, also known as pericardial </a:t>
            </a:r>
            <a:r>
              <a:rPr lang="en-US" dirty="0" err="1"/>
              <a:t>tamponade</a:t>
            </a:r>
            <a:r>
              <a:rPr lang="en-US" dirty="0"/>
              <a:t>,</a:t>
            </a:r>
          </a:p>
          <a:p>
            <a:r>
              <a:rPr lang="en-US" dirty="0"/>
              <a:t>is a potentially fatal condition in which fluid or blood builds up within</a:t>
            </a:r>
          </a:p>
          <a:p>
            <a:r>
              <a:rPr lang="en-US" dirty="0"/>
              <a:t>the pericardial sac, causing compression of the heart’s chambers and</a:t>
            </a:r>
          </a:p>
          <a:p>
            <a:r>
              <a:rPr lang="en-US" dirty="0"/>
              <a:t>dramatically impairing its ability to pump blood to the body.</a:t>
            </a:r>
          </a:p>
        </p:txBody>
      </p:sp>
      <p:sp>
        <p:nvSpPr>
          <p:cNvPr id="4" name="Rectangle 3"/>
          <p:cNvSpPr/>
          <p:nvPr/>
        </p:nvSpPr>
        <p:spPr>
          <a:xfrm>
            <a:off x="2647950" y="6339008"/>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a:lnSpc>
                <a:spcPct val="85000"/>
              </a:lnSpc>
            </a:pPr>
            <a:r>
              <a:rPr lang="en-US" altLang="en-US" dirty="0"/>
              <a:t>Cardiac Tamponade </a:t>
            </a:r>
            <a:r>
              <a:rPr lang="en-US" altLang="en-US" sz="2000" b="0" dirty="0"/>
              <a:t>(3 of 3)</a:t>
            </a:r>
          </a:p>
        </p:txBody>
      </p:sp>
      <p:sp>
        <p:nvSpPr>
          <p:cNvPr id="58371"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Signs and symptoms</a:t>
            </a:r>
          </a:p>
          <a:p>
            <a:pPr lvl="1">
              <a:spcBef>
                <a:spcPct val="35000"/>
              </a:spcBef>
            </a:pPr>
            <a:r>
              <a:rPr lang="en-US" altLang="en-US" dirty="0"/>
              <a:t>Beck triad</a:t>
            </a:r>
          </a:p>
          <a:p>
            <a:pPr lvl="1">
              <a:spcBef>
                <a:spcPct val="35000"/>
              </a:spcBef>
            </a:pPr>
            <a:r>
              <a:rPr lang="en-US" altLang="en-US" dirty="0"/>
              <a:t>Altered mental status</a:t>
            </a:r>
          </a:p>
          <a:p>
            <a:pPr>
              <a:spcBef>
                <a:spcPct val="35000"/>
              </a:spcBef>
            </a:pPr>
            <a:r>
              <a:rPr lang="en-US" altLang="en-US" dirty="0"/>
              <a:t>Prehospital treatment</a:t>
            </a:r>
          </a:p>
          <a:p>
            <a:pPr lvl="1">
              <a:spcBef>
                <a:spcPct val="35000"/>
              </a:spcBef>
            </a:pPr>
            <a:r>
              <a:rPr lang="en-US" altLang="en-US" dirty="0"/>
              <a:t>Support ventilations</a:t>
            </a:r>
          </a:p>
          <a:p>
            <a:pPr lvl="1">
              <a:spcBef>
                <a:spcPct val="35000"/>
              </a:spcBef>
            </a:pPr>
            <a:r>
              <a:rPr lang="en-US" altLang="en-US" dirty="0"/>
              <a:t>Rapidly transport</a:t>
            </a:r>
            <a:endParaRPr lang="en-US" altLang="en-US" sz="25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a:lnSpc>
                <a:spcPct val="85000"/>
              </a:lnSpc>
            </a:pPr>
            <a:r>
              <a:rPr lang="en-US" altLang="en-US" dirty="0"/>
              <a:t>Rib Fractures </a:t>
            </a:r>
            <a:r>
              <a:rPr lang="en-US" altLang="en-US" sz="2000" b="0" dirty="0"/>
              <a:t>(1 of 2)</a:t>
            </a:r>
          </a:p>
        </p:txBody>
      </p:sp>
      <p:sp>
        <p:nvSpPr>
          <p:cNvPr id="59395"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Common, particularly in older people</a:t>
            </a:r>
          </a:p>
          <a:p>
            <a:pPr>
              <a:spcBef>
                <a:spcPct val="35000"/>
              </a:spcBef>
            </a:pPr>
            <a:r>
              <a:rPr lang="en-US" altLang="en-US" dirty="0"/>
              <a:t>A fracture of one of the upper four ribs is a sign of a substantial MOI.</a:t>
            </a:r>
          </a:p>
          <a:p>
            <a:pPr>
              <a:spcBef>
                <a:spcPct val="35000"/>
              </a:spcBef>
            </a:pPr>
            <a:r>
              <a:rPr lang="en-US" altLang="en-US" dirty="0"/>
              <a:t>A fractured rib may cause a pneumothorax, hemothorax, or hemopneumothorax</a:t>
            </a:r>
            <a:r>
              <a:rPr lang="en-US" altLang="en-US" dirty="0">
                <a:solidFill>
                  <a:srgbClr val="3C4743"/>
                </a:solidFil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a:lnSpc>
                <a:spcPct val="85000"/>
              </a:lnSpc>
            </a:pPr>
            <a:r>
              <a:rPr lang="en-US" altLang="en-US" dirty="0"/>
              <a:t>Rib Fractures </a:t>
            </a:r>
            <a:r>
              <a:rPr lang="en-US" altLang="en-US" sz="2000" b="0" dirty="0"/>
              <a:t>(2 of 2)</a:t>
            </a:r>
          </a:p>
        </p:txBody>
      </p:sp>
      <p:sp>
        <p:nvSpPr>
          <p:cNvPr id="60419"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Signs and symptoms</a:t>
            </a:r>
          </a:p>
          <a:p>
            <a:pPr lvl="1">
              <a:spcBef>
                <a:spcPct val="35000"/>
              </a:spcBef>
            </a:pPr>
            <a:r>
              <a:rPr lang="en-US" altLang="en-US" dirty="0"/>
              <a:t>Localized tenderness and pain when breathing</a:t>
            </a:r>
          </a:p>
          <a:p>
            <a:pPr lvl="1">
              <a:spcBef>
                <a:spcPct val="35000"/>
              </a:spcBef>
            </a:pPr>
            <a:r>
              <a:rPr lang="en-US" altLang="en-US" dirty="0"/>
              <a:t>Rapid, shallow respirations</a:t>
            </a:r>
          </a:p>
          <a:p>
            <a:pPr lvl="1">
              <a:spcBef>
                <a:spcPct val="35000"/>
              </a:spcBef>
            </a:pPr>
            <a:r>
              <a:rPr lang="en-US" altLang="en-US" dirty="0"/>
              <a:t>Patient holding the affected portion of the rib cage</a:t>
            </a:r>
          </a:p>
          <a:p>
            <a:pPr>
              <a:spcBef>
                <a:spcPct val="35000"/>
              </a:spcBef>
            </a:pPr>
            <a:r>
              <a:rPr lang="en-US" altLang="en-US" dirty="0"/>
              <a:t>Prehospital treatment includes supplemental oxygen.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a:lnSpc>
                <a:spcPct val="85000"/>
              </a:lnSpc>
            </a:pPr>
            <a:r>
              <a:rPr lang="en-US" altLang="en-US" dirty="0"/>
              <a:t>Flail Chest </a:t>
            </a:r>
            <a:r>
              <a:rPr lang="en-US" altLang="en-US" sz="2000" b="0" dirty="0"/>
              <a:t>(1 of 3)</a:t>
            </a:r>
          </a:p>
        </p:txBody>
      </p:sp>
      <p:sp>
        <p:nvSpPr>
          <p:cNvPr id="61443" name="Content Placeholder 2"/>
          <p:cNvSpPr>
            <a:spLocks noGrp="1"/>
          </p:cNvSpPr>
          <p:nvPr>
            <p:ph type="body" idx="1"/>
          </p:nvPr>
        </p:nvSpPr>
        <p:spPr>
          <a:xfrm>
            <a:off x="6502400" y="1447800"/>
            <a:ext cx="47752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Caused by compound rib fractures that detach a segment of the chest wall</a:t>
            </a:r>
          </a:p>
          <a:p>
            <a:pPr>
              <a:spcBef>
                <a:spcPct val="35000"/>
              </a:spcBef>
            </a:pPr>
            <a:r>
              <a:rPr lang="en-US" altLang="en-US" dirty="0"/>
              <a:t>Detached portion moves opposite of normal</a:t>
            </a:r>
          </a:p>
        </p:txBody>
      </p:sp>
      <p:pic>
        <p:nvPicPr>
          <p:cNvPr id="13314" name="Picture 2" descr="Anatomical image depicting the rib cage. Costal cartilage is marked  superior to the sternum and the rib is marked inferior to the sternum. Rib fractures are marked in three adjacent ribs. Fractured ribs are marked as the flail segment. Below the fractured ribs, costochondral separation is marked.&#10;" title="Anatomical image depicting the rib cag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73200"/>
            <a:ext cx="4838700" cy="388957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4400" y="5365274"/>
            <a:ext cx="5867400" cy="923330"/>
          </a:xfrm>
          <a:prstGeom prst="rect">
            <a:avLst/>
          </a:prstGeom>
        </p:spPr>
        <p:txBody>
          <a:bodyPr wrap="square">
            <a:spAutoFit/>
          </a:bodyPr>
          <a:lstStyle/>
          <a:p>
            <a:r>
              <a:rPr lang="en-US" b="1" dirty="0"/>
              <a:t>FIGURE 30-15 </a:t>
            </a:r>
            <a:r>
              <a:rPr lang="en-US" dirty="0"/>
              <a:t>When two or more adjacent ribs are fractured in two or more places, a flail chest results. A flail segment will move paradoxically when the patient breathes.</a:t>
            </a:r>
          </a:p>
        </p:txBody>
      </p:sp>
      <p:sp>
        <p:nvSpPr>
          <p:cNvPr id="3" name="Rectangle 2"/>
          <p:cNvSpPr/>
          <p:nvPr/>
        </p:nvSpPr>
        <p:spPr>
          <a:xfrm>
            <a:off x="914400" y="6288604"/>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a:lnSpc>
                <a:spcPct val="85000"/>
              </a:lnSpc>
            </a:pPr>
            <a:r>
              <a:rPr lang="en-US" altLang="en-US" dirty="0"/>
              <a:t>Flail Chest </a:t>
            </a:r>
            <a:r>
              <a:rPr lang="en-US" altLang="en-US" sz="2000" b="0" dirty="0"/>
              <a:t>(2 of 3)</a:t>
            </a:r>
          </a:p>
        </p:txBody>
      </p:sp>
      <p:sp>
        <p:nvSpPr>
          <p:cNvPr id="62467"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Prehospital treatment</a:t>
            </a:r>
          </a:p>
          <a:p>
            <a:pPr lvl="1">
              <a:spcBef>
                <a:spcPct val="35000"/>
              </a:spcBef>
            </a:pPr>
            <a:r>
              <a:rPr lang="en-US" altLang="en-US" dirty="0"/>
              <a:t>Maintain the airway.</a:t>
            </a:r>
          </a:p>
          <a:p>
            <a:pPr lvl="1">
              <a:spcBef>
                <a:spcPct val="35000"/>
              </a:spcBef>
            </a:pPr>
            <a:r>
              <a:rPr lang="en-US" altLang="en-US" dirty="0"/>
              <a:t>Provide respiratory support, if needed.</a:t>
            </a:r>
          </a:p>
          <a:p>
            <a:pPr lvl="1">
              <a:spcBef>
                <a:spcPct val="35000"/>
              </a:spcBef>
            </a:pPr>
            <a:r>
              <a:rPr lang="en-US" altLang="en-US" dirty="0"/>
              <a:t>Give supplemental oxygen.</a:t>
            </a:r>
          </a:p>
          <a:p>
            <a:pPr lvl="1">
              <a:spcBef>
                <a:spcPct val="35000"/>
              </a:spcBef>
            </a:pPr>
            <a:r>
              <a:rPr lang="en-US" altLang="en-US" dirty="0"/>
              <a:t>Perform ongoing assessments for complications.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a:lnSpc>
                <a:spcPct val="85000"/>
              </a:lnSpc>
            </a:pPr>
            <a:r>
              <a:rPr lang="en-US" altLang="en-US" dirty="0"/>
              <a:t>Flail Chest </a:t>
            </a:r>
            <a:r>
              <a:rPr lang="en-US" altLang="en-US" sz="2000" b="0" dirty="0"/>
              <a:t>(3 of 3)</a:t>
            </a:r>
          </a:p>
        </p:txBody>
      </p:sp>
      <p:sp>
        <p:nvSpPr>
          <p:cNvPr id="63491"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Treatment may include positive pressure ventilation with a bag-mask device.</a:t>
            </a:r>
          </a:p>
          <a:p>
            <a:pPr>
              <a:spcBef>
                <a:spcPct val="35000"/>
              </a:spcBef>
            </a:pPr>
            <a:r>
              <a:rPr lang="en-US" altLang="en-US" dirty="0"/>
              <a:t>Restricting chest wall movement is no longer recommended. </a:t>
            </a:r>
          </a:p>
          <a:p>
            <a:pPr>
              <a:spcBef>
                <a:spcPct val="35000"/>
              </a:spcBef>
            </a:pPr>
            <a:r>
              <a:rPr lang="en-US" altLang="en-US" dirty="0"/>
              <a:t>Flail chest may indicate serious internal damage or spinal injury.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a:lnSpc>
                <a:spcPct val="85000"/>
              </a:lnSpc>
            </a:pPr>
            <a:r>
              <a:rPr lang="en-US" altLang="en-US" dirty="0"/>
              <a:t>Other Chest Injuries </a:t>
            </a:r>
            <a:r>
              <a:rPr lang="en-US" altLang="en-US" sz="2000" b="0" dirty="0"/>
              <a:t>(1 of 8)</a:t>
            </a:r>
          </a:p>
        </p:txBody>
      </p:sp>
      <p:sp>
        <p:nvSpPr>
          <p:cNvPr id="64515"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Pulmonary contusion</a:t>
            </a:r>
          </a:p>
          <a:p>
            <a:pPr lvl="1">
              <a:spcBef>
                <a:spcPct val="35000"/>
              </a:spcBef>
            </a:pPr>
            <a:r>
              <a:rPr lang="en-US" altLang="en-US" dirty="0"/>
              <a:t>Should always be suspected in a patient with a flail chest</a:t>
            </a:r>
          </a:p>
          <a:p>
            <a:pPr lvl="1">
              <a:spcBef>
                <a:spcPct val="35000"/>
              </a:spcBef>
            </a:pPr>
            <a:r>
              <a:rPr lang="en-US" altLang="en-US" dirty="0"/>
              <a:t>Pulmonary alveoli become filled with blood, leading to hypoxia.</a:t>
            </a:r>
          </a:p>
          <a:p>
            <a:pPr lvl="1">
              <a:spcBef>
                <a:spcPct val="35000"/>
              </a:spcBef>
            </a:pPr>
            <a:r>
              <a:rPr lang="en-US" altLang="en-US" dirty="0"/>
              <a:t>Prehospital treatment</a:t>
            </a:r>
          </a:p>
          <a:p>
            <a:pPr lvl="2">
              <a:spcBef>
                <a:spcPts val="800"/>
              </a:spcBef>
            </a:pPr>
            <a:r>
              <a:rPr lang="en-US" altLang="en-US" sz="2000" dirty="0"/>
              <a:t>Supplemental oxygen and positive pressure ventilation as needed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(5 of 5)</a:t>
            </a:r>
          </a:p>
        </p:txBody>
      </p:sp>
      <p:sp>
        <p:nvSpPr>
          <p:cNvPr id="9219"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buFontTx/>
              <a:buNone/>
            </a:pPr>
            <a:r>
              <a:rPr lang="en-US" altLang="en-US" b="1" dirty="0"/>
              <a:t>Chest Trauma (cont’d)</a:t>
            </a:r>
          </a:p>
          <a:p>
            <a:pPr eaLnBrk="1" hangingPunct="1">
              <a:spcBef>
                <a:spcPct val="35000"/>
              </a:spcBef>
            </a:pPr>
            <a:r>
              <a:rPr lang="en-US" altLang="en-US" dirty="0"/>
              <a:t>Pathophysiology, assessment, and management of</a:t>
            </a:r>
          </a:p>
          <a:p>
            <a:pPr lvl="1" eaLnBrk="1" hangingPunct="1">
              <a:spcBef>
                <a:spcPct val="35000"/>
              </a:spcBef>
            </a:pPr>
            <a:r>
              <a:rPr lang="en-US" altLang="en-US" dirty="0"/>
              <a:t>Cardiac tamponade</a:t>
            </a:r>
          </a:p>
          <a:p>
            <a:pPr lvl="1" eaLnBrk="1" hangingPunct="1">
              <a:spcBef>
                <a:spcPct val="35000"/>
              </a:spcBef>
            </a:pPr>
            <a:r>
              <a:rPr lang="en-US" altLang="en-US" dirty="0"/>
              <a:t>Rib fractures</a:t>
            </a:r>
          </a:p>
          <a:p>
            <a:pPr lvl="1" eaLnBrk="1" hangingPunct="1">
              <a:spcBef>
                <a:spcPct val="35000"/>
              </a:spcBef>
            </a:pPr>
            <a:r>
              <a:rPr lang="en-US" altLang="en-US" dirty="0"/>
              <a:t>Flail chest</a:t>
            </a:r>
          </a:p>
          <a:p>
            <a:pPr lvl="1" eaLnBrk="1" hangingPunct="1">
              <a:spcBef>
                <a:spcPct val="35000"/>
              </a:spcBef>
            </a:pPr>
            <a:r>
              <a:rPr lang="en-US" altLang="en-US" dirty="0"/>
              <a:t>Commotio cordis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a:lnSpc>
                <a:spcPct val="85000"/>
              </a:lnSpc>
            </a:pPr>
            <a:r>
              <a:rPr lang="en-US" altLang="en-US" dirty="0"/>
              <a:t>Other Chest Injuries </a:t>
            </a:r>
            <a:r>
              <a:rPr lang="en-US" altLang="en-US" sz="2000" b="0" dirty="0"/>
              <a:t>(2 of 8)</a:t>
            </a:r>
          </a:p>
        </p:txBody>
      </p:sp>
      <p:sp>
        <p:nvSpPr>
          <p:cNvPr id="65539"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Other fractures</a:t>
            </a:r>
          </a:p>
          <a:p>
            <a:pPr lvl="1">
              <a:spcBef>
                <a:spcPct val="35000"/>
              </a:spcBef>
            </a:pPr>
            <a:r>
              <a:rPr lang="en-US" altLang="en-US" dirty="0"/>
              <a:t>Sternal fractures</a:t>
            </a:r>
          </a:p>
          <a:p>
            <a:pPr lvl="2">
              <a:spcBef>
                <a:spcPts val="800"/>
              </a:spcBef>
            </a:pPr>
            <a:r>
              <a:rPr lang="en-US" altLang="en-US" sz="2000" dirty="0"/>
              <a:t>Create an increased index of suspicion for organ injury</a:t>
            </a:r>
          </a:p>
          <a:p>
            <a:pPr lvl="1">
              <a:spcBef>
                <a:spcPts val="800"/>
              </a:spcBef>
            </a:pPr>
            <a:r>
              <a:rPr lang="en-US" altLang="en-US" dirty="0"/>
              <a:t>Clavicle fractures</a:t>
            </a:r>
          </a:p>
          <a:p>
            <a:pPr lvl="2">
              <a:spcBef>
                <a:spcPts val="800"/>
              </a:spcBef>
            </a:pPr>
            <a:r>
              <a:rPr lang="en-US" altLang="en-US" sz="2000" dirty="0"/>
              <a:t>Possible damage to neurovascular bundle</a:t>
            </a:r>
          </a:p>
          <a:p>
            <a:pPr lvl="2">
              <a:spcBef>
                <a:spcPts val="800"/>
              </a:spcBef>
            </a:pPr>
            <a:r>
              <a:rPr lang="en-US" altLang="en-US" sz="2000" dirty="0"/>
              <a:t>Suspect upper rib fractures in medial clavicle fractures.</a:t>
            </a:r>
          </a:p>
          <a:p>
            <a:pPr lvl="2">
              <a:spcBef>
                <a:spcPts val="800"/>
              </a:spcBef>
            </a:pPr>
            <a:r>
              <a:rPr lang="en-US" altLang="en-US" sz="2000" dirty="0"/>
              <a:t>Be alert to pneumothorax development.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a:lnSpc>
                <a:spcPct val="85000"/>
              </a:lnSpc>
            </a:pPr>
            <a:r>
              <a:rPr lang="en-US" altLang="en-US" dirty="0"/>
              <a:t>Other Chest Injuries </a:t>
            </a:r>
            <a:r>
              <a:rPr lang="en-US" altLang="en-US" sz="2000" b="0" dirty="0"/>
              <a:t>(3 of 8)</a:t>
            </a:r>
          </a:p>
        </p:txBody>
      </p:sp>
      <p:sp>
        <p:nvSpPr>
          <p:cNvPr id="66563" name="Content Placeholder 2"/>
          <p:cNvSpPr>
            <a:spLocks noGrp="1"/>
          </p:cNvSpPr>
          <p:nvPr>
            <p:ph type="body" idx="1"/>
          </p:nvPr>
        </p:nvSpPr>
        <p:spPr>
          <a:xfrm>
            <a:off x="6096000" y="1447800"/>
            <a:ext cx="51816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Traumatic asphyxia</a:t>
            </a:r>
          </a:p>
          <a:p>
            <a:pPr lvl="1"/>
            <a:r>
              <a:rPr lang="en-US" altLang="en-US" dirty="0"/>
              <a:t>Characterized by distended neck veins, cyanosis in the face and neck, and hemorrhage in the sclera of the eye</a:t>
            </a:r>
          </a:p>
        </p:txBody>
      </p:sp>
      <p:pic>
        <p:nvPicPr>
          <p:cNvPr id="14338" name="Picture 2" descr="A photo of a male lying down with head turned one side and eyes closed. Neck veins are distended, face and neck have cyanosis and the area below the neck and chest are red in color indicating bursting of small blood vessel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73200"/>
            <a:ext cx="4457700" cy="311035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4400" y="4583554"/>
            <a:ext cx="3379643" cy="369332"/>
          </a:xfrm>
          <a:prstGeom prst="rect">
            <a:avLst/>
          </a:prstGeom>
        </p:spPr>
        <p:txBody>
          <a:bodyPr wrap="none">
            <a:spAutoFit/>
          </a:bodyPr>
          <a:lstStyle/>
          <a:p>
            <a:r>
              <a:rPr lang="en-US" b="1" dirty="0"/>
              <a:t>FIGURE 30-16 </a:t>
            </a:r>
            <a:r>
              <a:rPr lang="en-US" dirty="0"/>
              <a:t>Traumatic asphyxia.</a:t>
            </a:r>
          </a:p>
        </p:txBody>
      </p:sp>
      <p:sp>
        <p:nvSpPr>
          <p:cNvPr id="3" name="Rectangle 2"/>
          <p:cNvSpPr/>
          <p:nvPr/>
        </p:nvSpPr>
        <p:spPr>
          <a:xfrm>
            <a:off x="914400" y="4928002"/>
            <a:ext cx="2278188"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Charles Stewart MD, EMDM MPH.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a:lnSpc>
                <a:spcPct val="85000"/>
              </a:lnSpc>
            </a:pPr>
            <a:r>
              <a:rPr lang="en-US" altLang="en-US" dirty="0"/>
              <a:t>Other Chest Injuries </a:t>
            </a:r>
            <a:r>
              <a:rPr lang="en-US" altLang="en-US" sz="2000" b="0" dirty="0"/>
              <a:t>(4 of 8)</a:t>
            </a:r>
          </a:p>
        </p:txBody>
      </p:sp>
      <p:sp>
        <p:nvSpPr>
          <p:cNvPr id="67587"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Traumatic asphyxia (cont’d)</a:t>
            </a:r>
          </a:p>
          <a:p>
            <a:pPr lvl="1">
              <a:spcBef>
                <a:spcPct val="35000"/>
              </a:spcBef>
            </a:pPr>
            <a:r>
              <a:rPr lang="en-US" altLang="en-US" dirty="0"/>
              <a:t>Suggests an underlying injury to the heart and possibly a pulmonary contusion</a:t>
            </a:r>
          </a:p>
          <a:p>
            <a:pPr lvl="1">
              <a:spcBef>
                <a:spcPct val="35000"/>
              </a:spcBef>
            </a:pPr>
            <a:r>
              <a:rPr lang="en-US" altLang="en-US" dirty="0"/>
              <a:t>Prehospital treatment</a:t>
            </a:r>
          </a:p>
          <a:p>
            <a:pPr lvl="2">
              <a:spcBef>
                <a:spcPts val="800"/>
              </a:spcBef>
            </a:pPr>
            <a:r>
              <a:rPr lang="en-US" altLang="en-US" sz="2000" dirty="0"/>
              <a:t>Ventilatory support and supplemental oxygen</a:t>
            </a:r>
          </a:p>
          <a:p>
            <a:pPr lvl="2">
              <a:spcBef>
                <a:spcPts val="800"/>
              </a:spcBef>
            </a:pPr>
            <a:r>
              <a:rPr lang="en-US" altLang="en-US" sz="2000" dirty="0"/>
              <a:t>Monitor vital signs during immediate transport.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a:lnSpc>
                <a:spcPct val="85000"/>
              </a:lnSpc>
            </a:pPr>
            <a:r>
              <a:rPr lang="en-US" altLang="en-US" dirty="0"/>
              <a:t>Other Chest Injuries </a:t>
            </a:r>
            <a:r>
              <a:rPr lang="en-US" altLang="en-US" sz="2000" b="0" dirty="0"/>
              <a:t>(5 of 8)</a:t>
            </a:r>
          </a:p>
        </p:txBody>
      </p:sp>
      <p:sp>
        <p:nvSpPr>
          <p:cNvPr id="68611"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Blunt myocardial injury</a:t>
            </a:r>
          </a:p>
          <a:p>
            <a:pPr lvl="1">
              <a:spcBef>
                <a:spcPct val="35000"/>
              </a:spcBef>
            </a:pPr>
            <a:r>
              <a:rPr lang="en-US" altLang="en-US" dirty="0"/>
              <a:t>Bruising of the heart muscle</a:t>
            </a:r>
          </a:p>
          <a:p>
            <a:pPr lvl="1">
              <a:spcBef>
                <a:spcPct val="35000"/>
              </a:spcBef>
            </a:pPr>
            <a:r>
              <a:rPr lang="en-US" altLang="en-US" dirty="0"/>
              <a:t>The heart may be unable to maintain adequate blood pressure.</a:t>
            </a:r>
          </a:p>
          <a:p>
            <a:pPr lvl="1">
              <a:spcBef>
                <a:spcPct val="35000"/>
              </a:spcBef>
            </a:pPr>
            <a:r>
              <a:rPr lang="en-US" altLang="en-US" dirty="0"/>
              <a:t>Signs and symptoms</a:t>
            </a:r>
          </a:p>
          <a:p>
            <a:pPr lvl="2">
              <a:spcBef>
                <a:spcPts val="800"/>
              </a:spcBef>
            </a:pPr>
            <a:r>
              <a:rPr lang="en-US" altLang="en-US" sz="2000" dirty="0"/>
              <a:t>Irregular pulse rate</a:t>
            </a:r>
          </a:p>
          <a:p>
            <a:pPr lvl="2">
              <a:spcBef>
                <a:spcPts val="800"/>
              </a:spcBef>
            </a:pPr>
            <a:r>
              <a:rPr lang="en-US" altLang="en-US" sz="2000" dirty="0"/>
              <a:t>Chest pain or discomfort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a:lnSpc>
                <a:spcPct val="85000"/>
              </a:lnSpc>
            </a:pPr>
            <a:r>
              <a:rPr lang="en-US" altLang="en-US" dirty="0"/>
              <a:t>Other Chest Injuries </a:t>
            </a:r>
            <a:r>
              <a:rPr lang="en-US" altLang="en-US" sz="2000" b="0" dirty="0"/>
              <a:t>(6 of 8)</a:t>
            </a:r>
          </a:p>
        </p:txBody>
      </p:sp>
      <p:sp>
        <p:nvSpPr>
          <p:cNvPr id="69635"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Blunt myocardial injury (cont’d)</a:t>
            </a:r>
          </a:p>
          <a:p>
            <a:pPr lvl="1">
              <a:spcBef>
                <a:spcPct val="35000"/>
              </a:spcBef>
            </a:pPr>
            <a:r>
              <a:rPr lang="en-US" altLang="en-US" dirty="0"/>
              <a:t>Suspect it in all cases of severe blunt injury to the chest.</a:t>
            </a:r>
          </a:p>
          <a:p>
            <a:pPr lvl="1">
              <a:spcBef>
                <a:spcPct val="35000"/>
              </a:spcBef>
            </a:pPr>
            <a:r>
              <a:rPr lang="en-US" altLang="en-US" dirty="0"/>
              <a:t>Prehospital treatment</a:t>
            </a:r>
          </a:p>
          <a:p>
            <a:pPr lvl="2">
              <a:spcBef>
                <a:spcPts val="800"/>
              </a:spcBef>
            </a:pPr>
            <a:r>
              <a:rPr lang="en-US" altLang="en-US" sz="2000" dirty="0"/>
              <a:t>Carefully monitor the pulse.</a:t>
            </a:r>
          </a:p>
          <a:p>
            <a:pPr lvl="2">
              <a:spcBef>
                <a:spcPts val="800"/>
              </a:spcBef>
            </a:pPr>
            <a:r>
              <a:rPr lang="en-US" altLang="en-US" sz="2000" dirty="0"/>
              <a:t>Note changes in blood pressure.</a:t>
            </a:r>
          </a:p>
          <a:p>
            <a:pPr lvl="2">
              <a:spcBef>
                <a:spcPts val="800"/>
              </a:spcBef>
            </a:pPr>
            <a:r>
              <a:rPr lang="en-US" altLang="en-US" sz="2000" dirty="0"/>
              <a:t>Provide supplemental oxygen and transport immediately.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a:lnSpc>
                <a:spcPct val="85000"/>
              </a:lnSpc>
            </a:pPr>
            <a:r>
              <a:rPr lang="en-US" altLang="en-US" dirty="0"/>
              <a:t>Other Chest Injuries </a:t>
            </a:r>
            <a:r>
              <a:rPr lang="en-US" altLang="en-US" sz="2000" b="0" dirty="0"/>
              <a:t>(7 of 8)</a:t>
            </a:r>
          </a:p>
        </p:txBody>
      </p:sp>
      <p:sp>
        <p:nvSpPr>
          <p:cNvPr id="70659" name="Content Placeholder 2"/>
          <p:cNvSpPr>
            <a:spLocks noGrp="1"/>
          </p:cNvSpPr>
          <p:nvPr>
            <p:ph type="body" idx="1"/>
          </p:nvPr>
        </p:nvSpPr>
        <p:spPr>
          <a:xfrm>
            <a:off x="925830" y="1490870"/>
            <a:ext cx="9767570" cy="4699047"/>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Commotio cordis</a:t>
            </a:r>
          </a:p>
          <a:p>
            <a:pPr lvl="1">
              <a:spcBef>
                <a:spcPct val="35000"/>
              </a:spcBef>
            </a:pPr>
            <a:r>
              <a:rPr lang="en-US" altLang="en-US" dirty="0"/>
              <a:t>Injury caused by a sudden, direct blow to the chest during a critical portion of the heartbeat</a:t>
            </a:r>
          </a:p>
          <a:p>
            <a:pPr lvl="1">
              <a:spcBef>
                <a:spcPct val="35000"/>
              </a:spcBef>
            </a:pPr>
            <a:r>
              <a:rPr lang="en-US" altLang="en-US" dirty="0"/>
              <a:t>May result in immediate cardiac arrest</a:t>
            </a:r>
          </a:p>
          <a:p>
            <a:pPr lvl="1">
              <a:spcBef>
                <a:spcPct val="35000"/>
              </a:spcBef>
            </a:pPr>
            <a:r>
              <a:rPr lang="en-US" altLang="en-US" dirty="0"/>
              <a:t>Ventricular fibrillation is often responsive to defibrillation and early initiation of CPR.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a:lnSpc>
                <a:spcPct val="85000"/>
              </a:lnSpc>
            </a:pPr>
            <a:r>
              <a:rPr lang="en-US" altLang="en-US" dirty="0"/>
              <a:t>Other Chest Injuries </a:t>
            </a:r>
            <a:r>
              <a:rPr lang="en-US" altLang="en-US" sz="2000" b="0" dirty="0"/>
              <a:t>(8 of 8)</a:t>
            </a:r>
          </a:p>
        </p:txBody>
      </p:sp>
      <p:sp>
        <p:nvSpPr>
          <p:cNvPr id="71683"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Laceration of the great vessels</a:t>
            </a:r>
          </a:p>
          <a:p>
            <a:pPr lvl="1">
              <a:spcBef>
                <a:spcPct val="35000"/>
              </a:spcBef>
            </a:pPr>
            <a:r>
              <a:rPr lang="en-US" altLang="en-US" dirty="0"/>
              <a:t>May result in rapidly fatal hemorrhage</a:t>
            </a:r>
          </a:p>
          <a:p>
            <a:pPr lvl="1">
              <a:spcBef>
                <a:spcPct val="35000"/>
              </a:spcBef>
            </a:pPr>
            <a:r>
              <a:rPr lang="en-US" altLang="en-US" dirty="0"/>
              <a:t>Prehospital treatment</a:t>
            </a:r>
          </a:p>
          <a:p>
            <a:pPr lvl="2">
              <a:spcBef>
                <a:spcPts val="800"/>
              </a:spcBef>
            </a:pPr>
            <a:r>
              <a:rPr lang="en-US" altLang="en-US" sz="2000" dirty="0"/>
              <a:t>Cardiopulmonary resuscitation </a:t>
            </a:r>
          </a:p>
          <a:p>
            <a:pPr lvl="2">
              <a:spcBef>
                <a:spcPts val="800"/>
              </a:spcBef>
            </a:pPr>
            <a:r>
              <a:rPr lang="en-US" altLang="en-US" sz="2000" dirty="0"/>
              <a:t>Ventilatory support and supplemental oxygen, if needed</a:t>
            </a:r>
          </a:p>
          <a:p>
            <a:pPr lvl="2">
              <a:spcBef>
                <a:spcPts val="800"/>
              </a:spcBef>
            </a:pPr>
            <a:r>
              <a:rPr lang="en-US" altLang="en-US" sz="2000" dirty="0"/>
              <a:t>Immediate transport</a:t>
            </a:r>
          </a:p>
          <a:p>
            <a:pPr lvl="2">
              <a:spcBef>
                <a:spcPts val="800"/>
              </a:spcBef>
            </a:pPr>
            <a:r>
              <a:rPr lang="en-US" altLang="en-US" sz="2000" dirty="0"/>
              <a:t>Be alert for shock.</a:t>
            </a:r>
          </a:p>
          <a:p>
            <a:pPr lvl="2">
              <a:spcBef>
                <a:spcPts val="800"/>
              </a:spcBef>
            </a:pPr>
            <a:r>
              <a:rPr lang="en-US" altLang="en-US" sz="2000" dirty="0"/>
              <a:t>Monitor for changes in baseline vital signs.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effectLst>
            <a:outerShdw dist="12700" dir="2700000" algn="tl" rotWithShape="0">
              <a:srgbClr val="000000">
                <a:alpha val="73000"/>
              </a:srgbClr>
            </a:outerShdw>
          </a:effectLst>
        </p:spPr>
        <p:txBody>
          <a:bodyPr/>
          <a:lstStyle/>
          <a:p>
            <a:pPr>
              <a:lnSpc>
                <a:spcPct val="85000"/>
              </a:lnSpc>
            </a:pPr>
            <a:r>
              <a:rPr lang="en-US" altLang="en-US" dirty="0"/>
              <a:t>Review</a:t>
            </a:r>
          </a:p>
        </p:txBody>
      </p:sp>
      <p:sp>
        <p:nvSpPr>
          <p:cNvPr id="72707" name="Rectangle 3"/>
          <p:cNvSpPr>
            <a:spLocks noGrp="1" noChangeArrowheads="1"/>
          </p:cNvSpPr>
          <p:nvPr>
            <p:ph idx="1"/>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a:pPr>
            <a:r>
              <a:rPr lang="en-US" altLang="en-US" dirty="0"/>
              <a:t>When the chest impacts the steering wheel during a motor vehicle crash with rapid deceleration, the resulting injury that kills almost one-third of patients, usually within seconds, is:</a:t>
            </a:r>
          </a:p>
          <a:p>
            <a:pPr marL="1016000" lvl="1" indent="-444500">
              <a:spcBef>
                <a:spcPct val="35000"/>
              </a:spcBef>
              <a:buFontTx/>
              <a:buAutoNum type="alphaUcPeriod"/>
            </a:pPr>
            <a:r>
              <a:rPr lang="en-US" altLang="en-US" dirty="0"/>
              <a:t>a hemothorax. </a:t>
            </a:r>
          </a:p>
          <a:p>
            <a:pPr marL="1016000" lvl="1" indent="-444500">
              <a:spcBef>
                <a:spcPct val="35000"/>
              </a:spcBef>
              <a:buFontTx/>
              <a:buAutoNum type="alphaUcPeriod"/>
            </a:pPr>
            <a:r>
              <a:rPr lang="en-US" altLang="en-US" dirty="0"/>
              <a:t>aortic shearing.</a:t>
            </a:r>
          </a:p>
          <a:p>
            <a:pPr marL="1016000" lvl="1" indent="-444500">
              <a:spcBef>
                <a:spcPct val="35000"/>
              </a:spcBef>
              <a:buFontTx/>
              <a:buAutoNum type="alphaUcPeriod"/>
            </a:pPr>
            <a:r>
              <a:rPr lang="en-US" altLang="en-US" dirty="0"/>
              <a:t>a pneumothorax.</a:t>
            </a:r>
          </a:p>
          <a:p>
            <a:pPr marL="1016000" lvl="1" indent="-444500">
              <a:spcBef>
                <a:spcPct val="35000"/>
              </a:spcBef>
              <a:buFontTx/>
              <a:buAutoNum type="alphaUcPeriod"/>
            </a:pPr>
            <a:r>
              <a:rPr lang="en-US" altLang="en-US" dirty="0"/>
              <a:t>a ruptured myocardium. </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effectLst>
            <a:outerShdw dist="12700" dir="2700000" algn="tl" rotWithShape="0">
              <a:schemeClr val="tx1">
                <a:alpha val="73000"/>
              </a:schemeClr>
            </a:outerShdw>
          </a:effectLst>
        </p:spPr>
        <p:txBody>
          <a:bodyPr/>
          <a:lstStyle/>
          <a:p>
            <a:pPr>
              <a:lnSpc>
                <a:spcPct val="85000"/>
              </a:lnSpc>
            </a:pPr>
            <a:r>
              <a:rPr lang="en-US" altLang="en-US" dirty="0"/>
              <a:t>Review</a:t>
            </a:r>
          </a:p>
        </p:txBody>
      </p:sp>
      <p:sp>
        <p:nvSpPr>
          <p:cNvPr id="73731" name="Rectangle 3"/>
          <p:cNvSpPr>
            <a:spLocks noGrp="1" noChangeArrowheads="1"/>
          </p:cNvSpPr>
          <p:nvPr>
            <p:ph idx="1"/>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0" indent="0">
              <a:lnSpc>
                <a:spcPct val="90000"/>
              </a:lnSpc>
              <a:buFontTx/>
              <a:buNone/>
            </a:pPr>
            <a:r>
              <a:rPr lang="en-US" altLang="en-US" b="1" dirty="0"/>
              <a:t>Answer: </a:t>
            </a:r>
            <a:r>
              <a:rPr lang="en-US" altLang="en-US" b="1" dirty="0">
                <a:solidFill>
                  <a:srgbClr val="F37021"/>
                </a:solidFill>
              </a:rPr>
              <a:t>B</a:t>
            </a:r>
          </a:p>
          <a:p>
            <a:pPr marL="0" indent="0">
              <a:spcBef>
                <a:spcPct val="35000"/>
              </a:spcBef>
              <a:buFontTx/>
              <a:buNone/>
            </a:pPr>
            <a:r>
              <a:rPr lang="en-US" altLang="en-US" b="1" dirty="0"/>
              <a:t>Rationale: </a:t>
            </a:r>
            <a:r>
              <a:rPr lang="en-US" altLang="en-US" dirty="0"/>
              <a:t>When the chest impacts the steering wheel following rapid forward deceleration, aortic injuries (shearing or rupture) are the cause of death in nearly one-thirds of patients. The aorta is the largest artery in the body; when it is sheared from its supporting structures or ruptures outright, exsanguination (bleeding to death) occurs—usually within a matter of seconds. </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marL="457200" indent="-457200">
              <a:lnSpc>
                <a:spcPct val="85000"/>
              </a:lnSpc>
            </a:pPr>
            <a:r>
              <a:rPr lang="en-US" altLang="en-US" dirty="0"/>
              <a:t>Review</a:t>
            </a:r>
            <a:endParaRPr lang="en-US" altLang="en-US" sz="2800" b="0" dirty="0"/>
          </a:p>
        </p:txBody>
      </p:sp>
      <p:sp>
        <p:nvSpPr>
          <p:cNvPr id="74755" name="Rectangle 3"/>
          <p:cNvSpPr>
            <a:spLocks noGrp="1" noChangeArrowheads="1"/>
          </p:cNvSpPr>
          <p:nvPr>
            <p:ph idx="1"/>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a:pPr>
            <a:r>
              <a:rPr lang="en-US" altLang="en-US" dirty="0"/>
              <a:t>When the chest impacts the steering wheel during a motor vehicle crash with rapid deceleration, the resulting injury that kills almost one third of patients, usually within seconds, is:</a:t>
            </a:r>
          </a:p>
          <a:p>
            <a:pPr marL="1016000" lvl="1" indent="-444500">
              <a:spcBef>
                <a:spcPct val="35000"/>
              </a:spcBef>
              <a:buFontTx/>
              <a:buAutoNum type="alphaUcPeriod"/>
            </a:pPr>
            <a:r>
              <a:rPr lang="en-US" altLang="en-US" dirty="0"/>
              <a:t>a hemothorax. </a:t>
            </a:r>
            <a:br>
              <a:rPr lang="en-US" altLang="en-US" dirty="0"/>
            </a:br>
            <a:r>
              <a:rPr lang="en-US" altLang="en-US" b="1" dirty="0"/>
              <a:t>Rationale: </a:t>
            </a:r>
            <a:r>
              <a:rPr lang="en-US" altLang="en-US" dirty="0">
                <a:solidFill>
                  <a:srgbClr val="F37021"/>
                </a:solidFill>
              </a:rPr>
              <a:t>This is a serious injury but is not fatal in seconds.</a:t>
            </a:r>
          </a:p>
          <a:p>
            <a:pPr marL="1016000" lvl="1" indent="-444500">
              <a:spcBef>
                <a:spcPct val="35000"/>
              </a:spcBef>
              <a:buFontTx/>
              <a:buAutoNum type="alphaUcPeriod"/>
            </a:pPr>
            <a:r>
              <a:rPr lang="en-US" altLang="en-US" dirty="0"/>
              <a:t>aortic shearing.</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a pneumothorax.</a:t>
            </a:r>
            <a:br>
              <a:rPr lang="en-US" altLang="en-US" dirty="0"/>
            </a:br>
            <a:r>
              <a:rPr lang="en-US" altLang="en-US" b="1" dirty="0"/>
              <a:t>Rationale: </a:t>
            </a:r>
            <a:r>
              <a:rPr lang="en-US" altLang="en-US" dirty="0">
                <a:solidFill>
                  <a:srgbClr val="F37021"/>
                </a:solidFill>
              </a:rPr>
              <a:t>This is a serious injury but is not fatal in seconds.</a:t>
            </a:r>
          </a:p>
          <a:p>
            <a:pPr marL="1016000" lvl="1" indent="-444500">
              <a:spcBef>
                <a:spcPct val="35000"/>
              </a:spcBef>
              <a:buFontTx/>
              <a:buAutoNum type="alphaUcPeriod" startAt="3"/>
            </a:pPr>
            <a:r>
              <a:rPr lang="en-US" altLang="en-US" dirty="0"/>
              <a:t>a ruptured myocardium. </a:t>
            </a:r>
            <a:br>
              <a:rPr lang="en-US" altLang="en-US" dirty="0"/>
            </a:br>
            <a:r>
              <a:rPr lang="en-US" altLang="en-US" b="1" dirty="0"/>
              <a:t>Rationale: </a:t>
            </a:r>
            <a:r>
              <a:rPr lang="en-US" altLang="en-US" dirty="0">
                <a:solidFill>
                  <a:srgbClr val="F37021"/>
                </a:solidFill>
              </a:rPr>
              <a:t>This is a serious injury but is not common.</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nSpc>
                <a:spcPct val="85000"/>
              </a:lnSpc>
            </a:pPr>
            <a:r>
              <a:rPr lang="en-US" altLang="en-US" dirty="0"/>
              <a:t>Introduction </a:t>
            </a:r>
            <a:r>
              <a:rPr lang="en-US" altLang="en-US" sz="2000" b="0" dirty="0"/>
              <a:t>(1 of 2)</a:t>
            </a:r>
          </a:p>
        </p:txBody>
      </p:sp>
      <p:sp>
        <p:nvSpPr>
          <p:cNvPr id="10243" name="Content Placeholder 2"/>
          <p:cNvSpPr>
            <a:spLocks noGrp="1"/>
          </p:cNvSpPr>
          <p:nvPr>
            <p:ph type="body" idx="1"/>
          </p:nvPr>
        </p:nvSpPr>
        <p:spPr>
          <a:xfrm>
            <a:off x="925830" y="1490870"/>
            <a:ext cx="9907270" cy="4699047"/>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Chest trauma causes more than 1.2 million emergency department visits each year.</a:t>
            </a:r>
          </a:p>
          <a:p>
            <a:pPr>
              <a:spcBef>
                <a:spcPct val="35000"/>
              </a:spcBef>
            </a:pPr>
            <a:r>
              <a:rPr lang="en-US" altLang="en-US" dirty="0"/>
              <a:t>Chest injuries can involve the heart, lungs, and great blood vessels.</a:t>
            </a:r>
          </a:p>
          <a:p>
            <a:pPr>
              <a:spcBef>
                <a:spcPct val="35000"/>
              </a:spcBef>
            </a:pPr>
            <a:r>
              <a:rPr lang="en-US" altLang="en-US" dirty="0"/>
              <a:t>May be the result of blunt trauma, penetrating trauma, or both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lnSpc>
                <a:spcPct val="85000"/>
              </a:lnSpc>
            </a:pPr>
            <a:r>
              <a:rPr lang="en-US" altLang="en-US" dirty="0"/>
              <a:t>Review</a:t>
            </a:r>
          </a:p>
        </p:txBody>
      </p:sp>
      <p:sp>
        <p:nvSpPr>
          <p:cNvPr id="76803" name="Rectangle 3"/>
          <p:cNvSpPr>
            <a:spLocks noGrp="1" noChangeArrowheads="1"/>
          </p:cNvSpPr>
          <p:nvPr>
            <p:ph idx="1"/>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2"/>
            </a:pPr>
            <a:r>
              <a:rPr lang="en-US" altLang="en-US" dirty="0"/>
              <a:t>Signs and symptoms of a chest injury include all of the following, EXCEPT:</a:t>
            </a:r>
          </a:p>
          <a:p>
            <a:pPr marL="1016000" lvl="1" indent="-444500">
              <a:spcBef>
                <a:spcPct val="35000"/>
              </a:spcBef>
              <a:buFontTx/>
              <a:buAutoNum type="alphaUcPeriod"/>
            </a:pPr>
            <a:r>
              <a:rPr lang="en-US" altLang="en-US" dirty="0"/>
              <a:t>hemoptysis. </a:t>
            </a:r>
          </a:p>
          <a:p>
            <a:pPr marL="1016000" lvl="1" indent="-444500">
              <a:spcBef>
                <a:spcPct val="35000"/>
              </a:spcBef>
              <a:buFontTx/>
              <a:buAutoNum type="alphaUcPeriod"/>
            </a:pPr>
            <a:r>
              <a:rPr lang="en-US" altLang="en-US" dirty="0"/>
              <a:t>hematemesis. </a:t>
            </a:r>
          </a:p>
          <a:p>
            <a:pPr marL="1016000" lvl="1" indent="-444500">
              <a:spcBef>
                <a:spcPct val="35000"/>
              </a:spcBef>
              <a:buFontTx/>
              <a:buAutoNum type="alphaUcPeriod"/>
            </a:pPr>
            <a:r>
              <a:rPr lang="en-US" altLang="en-US" dirty="0"/>
              <a:t>asymmetric chest movement. </a:t>
            </a:r>
          </a:p>
          <a:p>
            <a:pPr marL="1016000" lvl="1" indent="-444500">
              <a:spcBef>
                <a:spcPct val="35000"/>
              </a:spcBef>
              <a:buFontTx/>
              <a:buAutoNum type="alphaUcPeriod"/>
            </a:pPr>
            <a:r>
              <a:rPr lang="en-US" altLang="en-US" dirty="0"/>
              <a:t>increased pain with breathing. </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lnSpc>
                <a:spcPct val="85000"/>
              </a:lnSpc>
            </a:pPr>
            <a:r>
              <a:rPr lang="en-US" altLang="en-US" dirty="0"/>
              <a:t>Review</a:t>
            </a:r>
          </a:p>
        </p:txBody>
      </p:sp>
      <p:sp>
        <p:nvSpPr>
          <p:cNvPr id="77827" name="Rectangle 3"/>
          <p:cNvSpPr>
            <a:spLocks noGrp="1" noChangeArrowheads="1"/>
          </p:cNvSpPr>
          <p:nvPr>
            <p:ph idx="1"/>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0" indent="0">
              <a:lnSpc>
                <a:spcPct val="90000"/>
              </a:lnSpc>
              <a:buFontTx/>
              <a:buNone/>
            </a:pPr>
            <a:r>
              <a:rPr lang="en-US" altLang="en-US" b="1" dirty="0"/>
              <a:t>Answer: </a:t>
            </a:r>
            <a:r>
              <a:rPr lang="en-US" altLang="en-US" b="1" dirty="0">
                <a:solidFill>
                  <a:srgbClr val="F37021"/>
                </a:solidFill>
              </a:rPr>
              <a:t>B</a:t>
            </a:r>
          </a:p>
          <a:p>
            <a:pPr marL="0" indent="0">
              <a:spcBef>
                <a:spcPct val="35000"/>
              </a:spcBef>
              <a:buFontTx/>
              <a:buNone/>
            </a:pPr>
            <a:r>
              <a:rPr lang="en-US" altLang="en-US" b="1" dirty="0"/>
              <a:t>Rationale: </a:t>
            </a:r>
            <a:r>
              <a:rPr lang="en-US" altLang="en-US" dirty="0"/>
              <a:t>Signs and symptoms of a chest injury include bruising to the chest, chest wall instability, increased pain with breathing, asymmetric (unequal) chest movement if a pneumothorax is present, and hemoptysis (coughing up blood) if intrapulmonary bleeding is occurring. Hematemesis (vomiting blood) indicates bleeding in the gastrointestinal tract—usually the esophagus or stomach—not the chest cavity. </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78851" name="Rectangle 3"/>
          <p:cNvSpPr>
            <a:spLocks noGrp="1" noChangeArrowheads="1"/>
          </p:cNvSpPr>
          <p:nvPr>
            <p:ph idx="1"/>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2"/>
            </a:pPr>
            <a:r>
              <a:rPr lang="en-US" altLang="en-US" dirty="0"/>
              <a:t>Signs and symptoms of a chest injury include all of the following, EXCEPT:</a:t>
            </a:r>
          </a:p>
          <a:p>
            <a:pPr marL="1016000" lvl="1" indent="-444500">
              <a:spcBef>
                <a:spcPct val="35000"/>
              </a:spcBef>
              <a:buFontTx/>
              <a:buAutoNum type="alphaUcPeriod"/>
            </a:pPr>
            <a:r>
              <a:rPr lang="en-US" altLang="en-US" dirty="0"/>
              <a:t>hemoptysis. </a:t>
            </a:r>
            <a:br>
              <a:rPr lang="en-US" altLang="en-US" dirty="0"/>
            </a:br>
            <a:r>
              <a:rPr lang="en-US" altLang="en-US" b="1" dirty="0"/>
              <a:t>Rationale: </a:t>
            </a:r>
            <a:r>
              <a:rPr lang="en-US" altLang="en-US" dirty="0">
                <a:solidFill>
                  <a:srgbClr val="F37021"/>
                </a:solidFill>
              </a:rPr>
              <a:t>Hemoptysis is coughing up blood or blood-tinged sputum.</a:t>
            </a:r>
          </a:p>
          <a:p>
            <a:pPr marL="1016000" lvl="1" indent="-444500">
              <a:spcBef>
                <a:spcPct val="35000"/>
              </a:spcBef>
              <a:buFontTx/>
              <a:buAutoNum type="alphaUcPeriod"/>
            </a:pPr>
            <a:r>
              <a:rPr lang="en-US" altLang="en-US" dirty="0"/>
              <a:t>hematemesis. </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asymmetric chest movement. </a:t>
            </a:r>
            <a:br>
              <a:rPr lang="en-US" altLang="en-US" dirty="0"/>
            </a:br>
            <a:r>
              <a:rPr lang="en-US" altLang="en-US" b="1" dirty="0"/>
              <a:t>Rationale: </a:t>
            </a:r>
            <a:r>
              <a:rPr lang="en-US" altLang="en-US" dirty="0">
                <a:solidFill>
                  <a:srgbClr val="F37021"/>
                </a:solidFill>
              </a:rPr>
              <a:t>This may indicate a flail chest or pneumothorax.</a:t>
            </a:r>
          </a:p>
          <a:p>
            <a:pPr marL="1016000" lvl="1" indent="-444500">
              <a:spcBef>
                <a:spcPct val="35000"/>
              </a:spcBef>
              <a:buFontTx/>
              <a:buAutoNum type="alphaUcPeriod" startAt="3"/>
            </a:pPr>
            <a:r>
              <a:rPr lang="en-US" altLang="en-US" dirty="0"/>
              <a:t>increased pain with breathing. </a:t>
            </a:r>
            <a:br>
              <a:rPr lang="en-US" altLang="en-US" dirty="0"/>
            </a:br>
            <a:r>
              <a:rPr lang="en-US" altLang="en-US" b="1" dirty="0"/>
              <a:t>Rationale: </a:t>
            </a:r>
            <a:r>
              <a:rPr lang="en-US" altLang="en-US" dirty="0">
                <a:solidFill>
                  <a:srgbClr val="F37021"/>
                </a:solidFill>
              </a:rPr>
              <a:t>A chest injury will cause the presence of pain during inspiratory or expiratory chest wall movement.</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nSpc>
                <a:spcPct val="85000"/>
              </a:lnSpc>
            </a:pPr>
            <a:r>
              <a:rPr lang="en-US" altLang="en-US" dirty="0"/>
              <a:t>Review</a:t>
            </a:r>
          </a:p>
        </p:txBody>
      </p:sp>
      <p:sp>
        <p:nvSpPr>
          <p:cNvPr id="80899" name="Rectangle 3"/>
          <p:cNvSpPr>
            <a:spLocks noGrp="1" noChangeArrowheads="1"/>
          </p:cNvSpPr>
          <p:nvPr>
            <p:ph idx="1"/>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3"/>
            </a:pPr>
            <a:r>
              <a:rPr lang="en-US" altLang="en-US" dirty="0"/>
              <a:t>During your assessment of a patient who was stabbed, you see an open wound to the left anterior chest. Your MOST immediate action should be to:</a:t>
            </a:r>
          </a:p>
          <a:p>
            <a:pPr marL="1016000" lvl="1" indent="-444500">
              <a:spcBef>
                <a:spcPct val="35000"/>
              </a:spcBef>
              <a:buFontTx/>
              <a:buAutoNum type="alphaUcPeriod"/>
            </a:pPr>
            <a:r>
              <a:rPr lang="en-US" altLang="en-US" dirty="0"/>
              <a:t>position the patient on the affected side.</a:t>
            </a:r>
          </a:p>
          <a:p>
            <a:pPr marL="1016000" lvl="1" indent="-444500">
              <a:spcBef>
                <a:spcPct val="35000"/>
              </a:spcBef>
              <a:buFontTx/>
              <a:buAutoNum type="alphaUcPeriod"/>
            </a:pPr>
            <a:r>
              <a:rPr lang="en-US" altLang="en-US" dirty="0"/>
              <a:t>transport immediately.</a:t>
            </a:r>
          </a:p>
          <a:p>
            <a:pPr marL="1016000" lvl="1" indent="-444500">
              <a:spcBef>
                <a:spcPct val="35000"/>
              </a:spcBef>
              <a:buFontTx/>
              <a:buAutoNum type="alphaUcPeriod"/>
            </a:pPr>
            <a:r>
              <a:rPr lang="en-US" altLang="en-US" dirty="0"/>
              <a:t>assess the patient for a tension pneumothorax. </a:t>
            </a:r>
          </a:p>
          <a:p>
            <a:pPr marL="1016000" lvl="1" indent="-444500">
              <a:spcBef>
                <a:spcPct val="35000"/>
              </a:spcBef>
              <a:buFontTx/>
              <a:buAutoNum type="alphaUcPeriod"/>
            </a:pPr>
            <a:r>
              <a:rPr lang="en-US" altLang="en-US" dirty="0"/>
              <a:t>cover the wound with an occlusive dressing. </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a:lnSpc>
                <a:spcPct val="85000"/>
              </a:lnSpc>
            </a:pPr>
            <a:r>
              <a:rPr lang="en-US" altLang="en-US" dirty="0"/>
              <a:t>Review</a:t>
            </a:r>
          </a:p>
        </p:txBody>
      </p:sp>
      <p:sp>
        <p:nvSpPr>
          <p:cNvPr id="81923" name="Rectangle 3"/>
          <p:cNvSpPr>
            <a:spLocks noGrp="1" noChangeArrowheads="1"/>
          </p:cNvSpPr>
          <p:nvPr>
            <p:ph idx="1"/>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0" indent="0">
              <a:lnSpc>
                <a:spcPct val="90000"/>
              </a:lnSpc>
              <a:buFontTx/>
              <a:buNone/>
            </a:pPr>
            <a:r>
              <a:rPr lang="en-US" altLang="en-US" b="1" dirty="0"/>
              <a:t>Answer: </a:t>
            </a:r>
            <a:r>
              <a:rPr lang="en-US" altLang="en-US" b="1" dirty="0">
                <a:solidFill>
                  <a:srgbClr val="F37021"/>
                </a:solidFill>
              </a:rPr>
              <a:t>D</a:t>
            </a:r>
          </a:p>
          <a:p>
            <a:pPr marL="0" indent="0">
              <a:spcBef>
                <a:spcPct val="35000"/>
              </a:spcBef>
              <a:buFontTx/>
              <a:buNone/>
            </a:pPr>
            <a:r>
              <a:rPr lang="en-US" altLang="en-US" b="1" dirty="0"/>
              <a:t>Rationale: </a:t>
            </a:r>
            <a:r>
              <a:rPr lang="en-US" altLang="en-US" dirty="0"/>
              <a:t>If you encounter an open chest wound, you must cover it with an occlusive dressing. This will prevent air from moving in and out of the wound. After the dressing is applied, you must monitor the patient for signs of a developing tension pneumothorax.</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82947"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Lst>
        </p:spPr>
        <p:txBody>
          <a:bodyPr rIns="228600"/>
          <a:lstStyle/>
          <a:p>
            <a:pPr marL="457200" indent="-457200">
              <a:spcBef>
                <a:spcPct val="35000"/>
              </a:spcBef>
              <a:buFontTx/>
              <a:buAutoNum type="arabicPeriod" startAt="3"/>
            </a:pPr>
            <a:r>
              <a:rPr lang="en-US" altLang="en-US" dirty="0"/>
              <a:t>During your assessment of a patient who was stabbed, you see an open wound to the left anterior chest. Your MOST immediate action should be to:</a:t>
            </a:r>
          </a:p>
          <a:p>
            <a:pPr marL="1016000" lvl="1" indent="-444500">
              <a:spcBef>
                <a:spcPct val="35000"/>
              </a:spcBef>
              <a:buFontTx/>
              <a:buAutoNum type="alphaUcPeriod"/>
            </a:pPr>
            <a:r>
              <a:rPr lang="en-US" altLang="en-US" dirty="0"/>
              <a:t>position the patient on the affected side.</a:t>
            </a:r>
            <a:br>
              <a:rPr lang="en-US" altLang="en-US" dirty="0"/>
            </a:br>
            <a:r>
              <a:rPr lang="en-US" altLang="en-US" b="1" dirty="0"/>
              <a:t>Rationale: </a:t>
            </a:r>
            <a:r>
              <a:rPr lang="en-US" altLang="en-US" dirty="0">
                <a:solidFill>
                  <a:srgbClr val="F37021"/>
                </a:solidFill>
              </a:rPr>
              <a:t>This is not the most immediate action.</a:t>
            </a:r>
          </a:p>
          <a:p>
            <a:pPr marL="1016000" lvl="1" indent="-444500">
              <a:spcBef>
                <a:spcPct val="35000"/>
              </a:spcBef>
              <a:buFontTx/>
              <a:buAutoNum type="alphaUcPeriod"/>
            </a:pPr>
            <a:r>
              <a:rPr lang="en-US" altLang="en-US" dirty="0"/>
              <a:t>transport immediately.</a:t>
            </a:r>
            <a:br>
              <a:rPr lang="en-US" altLang="en-US" dirty="0"/>
            </a:br>
            <a:r>
              <a:rPr lang="en-US" altLang="en-US" b="1" dirty="0"/>
              <a:t>Rationale: </a:t>
            </a:r>
            <a:r>
              <a:rPr lang="en-US" altLang="en-US" dirty="0">
                <a:solidFill>
                  <a:srgbClr val="F37021"/>
                </a:solidFill>
              </a:rPr>
              <a:t>Transport should take place once life threats have been managed.</a:t>
            </a:r>
          </a:p>
          <a:p>
            <a:pPr marL="1016000" lvl="1" indent="-444500">
              <a:spcBef>
                <a:spcPct val="35000"/>
              </a:spcBef>
              <a:buFontTx/>
              <a:buAutoNum type="alphaUcPeriod" startAt="3"/>
            </a:pPr>
            <a:r>
              <a:rPr lang="en-US" altLang="en-US" dirty="0"/>
              <a:t>assess the patient for a tension pneumothorax. </a:t>
            </a:r>
            <a:br>
              <a:rPr lang="en-US" altLang="en-US" dirty="0"/>
            </a:br>
            <a:r>
              <a:rPr lang="en-US" altLang="en-US" b="1" dirty="0"/>
              <a:t>Rationale: </a:t>
            </a:r>
            <a:r>
              <a:rPr lang="en-US" altLang="en-US" dirty="0">
                <a:solidFill>
                  <a:srgbClr val="F37021"/>
                </a:solidFill>
              </a:rPr>
              <a:t>You must monitor for signs of a developing pneumothorax.</a:t>
            </a:r>
          </a:p>
          <a:p>
            <a:pPr marL="1016000" lvl="1" indent="-444500">
              <a:spcBef>
                <a:spcPct val="35000"/>
              </a:spcBef>
              <a:buFontTx/>
              <a:buAutoNum type="alphaUcPeriod" startAt="3"/>
            </a:pPr>
            <a:r>
              <a:rPr lang="en-US" altLang="en-US" dirty="0"/>
              <a:t>cover the wound with an occlusive dressing. </a:t>
            </a:r>
            <a:br>
              <a:rPr lang="en-US" altLang="en-US" dirty="0"/>
            </a:br>
            <a:r>
              <a:rPr lang="en-US" altLang="en-US" b="1" dirty="0"/>
              <a:t>Rationale: </a:t>
            </a:r>
            <a:r>
              <a:rPr lang="en-US" altLang="en-US" dirty="0">
                <a:solidFill>
                  <a:srgbClr val="F37021"/>
                </a:solidFill>
              </a:rPr>
              <a:t>Correct answer</a:t>
            </a: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a:lnSpc>
                <a:spcPct val="85000"/>
              </a:lnSpc>
            </a:pPr>
            <a:r>
              <a:rPr lang="en-US" altLang="en-US" dirty="0"/>
              <a:t>Review</a:t>
            </a:r>
          </a:p>
        </p:txBody>
      </p:sp>
      <p:sp>
        <p:nvSpPr>
          <p:cNvPr id="84995" name="Rectangle 3"/>
          <p:cNvSpPr>
            <a:spLocks noGrp="1" noChangeArrowheads="1"/>
          </p:cNvSpPr>
          <p:nvPr>
            <p:ph idx="1"/>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4"/>
            </a:pPr>
            <a:r>
              <a:rPr lang="en-US" altLang="en-US" dirty="0"/>
              <a:t>When caring for a patient with signs of a pneumothorax, your MOST immediate concern should be:</a:t>
            </a:r>
          </a:p>
          <a:p>
            <a:pPr marL="1016000" lvl="1" indent="-444500">
              <a:spcBef>
                <a:spcPct val="35000"/>
              </a:spcBef>
              <a:buFontTx/>
              <a:buAutoNum type="alphaUcPeriod"/>
            </a:pPr>
            <a:r>
              <a:rPr lang="en-US" altLang="en-US" dirty="0"/>
              <a:t>hypovolemia. </a:t>
            </a:r>
          </a:p>
          <a:p>
            <a:pPr marL="1016000" lvl="1" indent="-444500">
              <a:spcBef>
                <a:spcPct val="35000"/>
              </a:spcBef>
              <a:buFontTx/>
              <a:buAutoNum type="alphaUcPeriod"/>
            </a:pPr>
            <a:r>
              <a:rPr lang="en-US" altLang="en-US" dirty="0"/>
              <a:t>intrathoracic bleeding. </a:t>
            </a:r>
          </a:p>
          <a:p>
            <a:pPr marL="1016000" lvl="1" indent="-444500">
              <a:spcBef>
                <a:spcPct val="35000"/>
              </a:spcBef>
              <a:buFontTx/>
              <a:buAutoNum type="alphaUcPeriod"/>
            </a:pPr>
            <a:r>
              <a:rPr lang="en-US" altLang="en-US" dirty="0"/>
              <a:t>ventilatory inadequacy. </a:t>
            </a:r>
          </a:p>
          <a:p>
            <a:pPr marL="1016000" lvl="1" indent="-444500">
              <a:spcBef>
                <a:spcPct val="35000"/>
              </a:spcBef>
              <a:buFontTx/>
              <a:buAutoNum type="alphaUcPeriod"/>
            </a:pPr>
            <a:r>
              <a:rPr lang="en-US" altLang="en-US" dirty="0"/>
              <a:t>associated myocardial injury. </a:t>
            </a: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lnSpc>
                <a:spcPct val="85000"/>
              </a:lnSpc>
            </a:pPr>
            <a:r>
              <a:rPr lang="en-US" altLang="en-US" dirty="0"/>
              <a:t>Review</a:t>
            </a:r>
          </a:p>
        </p:txBody>
      </p:sp>
      <p:sp>
        <p:nvSpPr>
          <p:cNvPr id="86019" name="Rectangle 3"/>
          <p:cNvSpPr>
            <a:spLocks noGrp="1" noChangeArrowheads="1"/>
          </p:cNvSpPr>
          <p:nvPr>
            <p:ph idx="1"/>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0" indent="0">
              <a:lnSpc>
                <a:spcPct val="90000"/>
              </a:lnSpc>
              <a:buFontTx/>
              <a:buNone/>
            </a:pPr>
            <a:r>
              <a:rPr lang="en-US" altLang="en-US" b="1" dirty="0"/>
              <a:t>Answer: </a:t>
            </a:r>
            <a:r>
              <a:rPr lang="en-US" altLang="en-US" b="1" dirty="0">
                <a:solidFill>
                  <a:srgbClr val="F37021"/>
                </a:solidFill>
              </a:rPr>
              <a:t>C</a:t>
            </a:r>
          </a:p>
          <a:p>
            <a:pPr marL="0" indent="0">
              <a:spcBef>
                <a:spcPct val="35000"/>
              </a:spcBef>
              <a:buFontTx/>
              <a:buNone/>
            </a:pPr>
            <a:r>
              <a:rPr lang="en-US" altLang="en-US" b="1" dirty="0"/>
              <a:t>Rationale: </a:t>
            </a:r>
            <a:r>
              <a:rPr lang="en-US" altLang="en-US" dirty="0"/>
              <a:t>A pneumothorax occurs when air enters the pleural space and progressively collapses the lung. This impairs the ability of the lung to move air in and out (ventilate). As the lung collapses further, ventilatory efficiency decreases, resulting in hypoxemia; this should be your </a:t>
            </a:r>
            <a:r>
              <a:rPr lang="en-US" altLang="en-US" i="1" dirty="0"/>
              <a:t>most</a:t>
            </a:r>
            <a:r>
              <a:rPr lang="en-US" altLang="en-US" dirty="0"/>
              <a:t> immediate concern. Some patients with a pneumothorax may also experience intrathoracic bleeding and associated myocardial injury, depending on the mechanism of injury and the force of the trauma. </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87043" name="Rectangle 3"/>
          <p:cNvSpPr>
            <a:spLocks noGrp="1" noChangeArrowheads="1"/>
          </p:cNvSpPr>
          <p:nvPr>
            <p:ph idx="1"/>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4"/>
            </a:pPr>
            <a:r>
              <a:rPr lang="en-US" altLang="en-US" dirty="0"/>
              <a:t>When caring for a patient with signs of a pneumothorax, your MOST immediate concern should be:</a:t>
            </a:r>
          </a:p>
          <a:p>
            <a:pPr marL="1016000" lvl="1" indent="-444500">
              <a:spcBef>
                <a:spcPct val="35000"/>
              </a:spcBef>
              <a:buFontTx/>
              <a:buAutoNum type="alphaUcPeriod"/>
            </a:pPr>
            <a:r>
              <a:rPr lang="en-US" altLang="en-US" dirty="0"/>
              <a:t>hypovolemia. </a:t>
            </a:r>
            <a:br>
              <a:rPr lang="en-US" altLang="en-US" dirty="0"/>
            </a:br>
            <a:r>
              <a:rPr lang="en-US" altLang="en-US" b="1" dirty="0"/>
              <a:t>Rationale: </a:t>
            </a:r>
            <a:r>
              <a:rPr lang="en-US" altLang="en-US" dirty="0">
                <a:solidFill>
                  <a:srgbClr val="F37021"/>
                </a:solidFill>
              </a:rPr>
              <a:t>This may be indicated by the signs and symptoms of shock.</a:t>
            </a:r>
          </a:p>
          <a:p>
            <a:pPr marL="1016000" lvl="1" indent="-444500">
              <a:spcBef>
                <a:spcPct val="35000"/>
              </a:spcBef>
              <a:buFontTx/>
              <a:buAutoNum type="alphaUcPeriod"/>
            </a:pPr>
            <a:r>
              <a:rPr lang="en-US" altLang="en-US" dirty="0"/>
              <a:t>intrathoracic bleeding. </a:t>
            </a:r>
            <a:br>
              <a:rPr lang="en-US" altLang="en-US" dirty="0"/>
            </a:br>
            <a:r>
              <a:rPr lang="en-US" altLang="en-US" b="1" dirty="0"/>
              <a:t>Rationale: </a:t>
            </a:r>
            <a:r>
              <a:rPr lang="en-US" altLang="en-US" dirty="0">
                <a:solidFill>
                  <a:srgbClr val="F37021"/>
                </a:solidFill>
              </a:rPr>
              <a:t>The patient may experience this, but inadequate ventilation is your immediate concern.</a:t>
            </a:r>
          </a:p>
          <a:p>
            <a:pPr marL="1016000" lvl="1" indent="-444500">
              <a:spcBef>
                <a:spcPct val="35000"/>
              </a:spcBef>
              <a:buFontTx/>
              <a:buAutoNum type="alphaUcPeriod" startAt="3"/>
            </a:pPr>
            <a:r>
              <a:rPr lang="en-US" altLang="en-US" dirty="0"/>
              <a:t>ventilatory inadequacy. </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associated myocardial injury. </a:t>
            </a:r>
            <a:br>
              <a:rPr lang="en-US" altLang="en-US" dirty="0"/>
            </a:br>
            <a:r>
              <a:rPr lang="en-US" altLang="en-US" b="1" dirty="0"/>
              <a:t>Rationale: </a:t>
            </a:r>
            <a:r>
              <a:rPr lang="en-US" altLang="en-US" dirty="0">
                <a:solidFill>
                  <a:srgbClr val="F37021"/>
                </a:solidFill>
              </a:rPr>
              <a:t>The patient may experience this, but inadequate ventilation is your immediate concern.</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a:lnSpc>
                <a:spcPct val="85000"/>
              </a:lnSpc>
            </a:pPr>
            <a:r>
              <a:rPr lang="en-US" altLang="en-US" dirty="0"/>
              <a:t>Review</a:t>
            </a:r>
          </a:p>
        </p:txBody>
      </p:sp>
      <p:sp>
        <p:nvSpPr>
          <p:cNvPr id="89091" name="Rectangle 3"/>
          <p:cNvSpPr>
            <a:spLocks noGrp="1" noChangeArrowheads="1"/>
          </p:cNvSpPr>
          <p:nvPr>
            <p:ph idx="1"/>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5"/>
            </a:pPr>
            <a:r>
              <a:rPr lang="en-US" altLang="en-US" dirty="0"/>
              <a:t>What purpose does a one-way “flutter valve” serve when used on a patient with an open pneumothorax? </a:t>
            </a:r>
          </a:p>
          <a:p>
            <a:pPr marL="1016000" lvl="1" indent="-444500">
              <a:spcBef>
                <a:spcPts val="800"/>
              </a:spcBef>
              <a:buFontTx/>
              <a:buAutoNum type="alphaUcPeriod"/>
            </a:pPr>
            <a:r>
              <a:rPr lang="en-US" altLang="en-US" dirty="0"/>
              <a:t>It prevents air escape from within the chest cavity.</a:t>
            </a:r>
          </a:p>
          <a:p>
            <a:pPr marL="1016000" lvl="1" indent="-444500">
              <a:spcBef>
                <a:spcPts val="800"/>
              </a:spcBef>
              <a:buFontTx/>
              <a:buAutoNum type="alphaUcPeriod"/>
            </a:pPr>
            <a:r>
              <a:rPr lang="en-US" altLang="en-US" dirty="0"/>
              <a:t>It allows the release of air trapped in the pleural space.</a:t>
            </a:r>
          </a:p>
          <a:p>
            <a:pPr marL="1016000" lvl="1" indent="-444500">
              <a:spcBef>
                <a:spcPts val="800"/>
              </a:spcBef>
              <a:buFontTx/>
              <a:buAutoNum type="alphaUcPeriod"/>
            </a:pPr>
            <a:r>
              <a:rPr lang="en-US" altLang="en-US" dirty="0"/>
              <a:t>It only prevents air from entering an open chest wound.</a:t>
            </a:r>
          </a:p>
          <a:p>
            <a:pPr marL="1016000" lvl="1" indent="-444500">
              <a:spcBef>
                <a:spcPts val="800"/>
              </a:spcBef>
              <a:buFontTx/>
              <a:buAutoNum type="alphaUcPeriod"/>
            </a:pPr>
            <a:r>
              <a:rPr lang="en-US" altLang="en-US" dirty="0"/>
              <a:t>It allows air to freely move in and out of the chest cavity.</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nSpc>
                <a:spcPct val="85000"/>
              </a:lnSpc>
            </a:pPr>
            <a:r>
              <a:rPr lang="en-US" altLang="en-US" dirty="0"/>
              <a:t>Introduction </a:t>
            </a:r>
            <a:r>
              <a:rPr lang="en-US" altLang="en-US" sz="2000" b="0" dirty="0"/>
              <a:t>(2 of 2)</a:t>
            </a:r>
          </a:p>
        </p:txBody>
      </p:sp>
      <p:sp>
        <p:nvSpPr>
          <p:cNvPr id="11267"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Immediately treat injuries that interfere with normal breathing function.</a:t>
            </a:r>
          </a:p>
          <a:p>
            <a:pPr lvl="1">
              <a:spcBef>
                <a:spcPct val="35000"/>
              </a:spcBef>
            </a:pPr>
            <a:r>
              <a:rPr lang="en-US" altLang="en-US" dirty="0"/>
              <a:t>Internal bleeding can compress the lungs and heart.</a:t>
            </a:r>
          </a:p>
          <a:p>
            <a:pPr lvl="1">
              <a:spcBef>
                <a:spcPct val="35000"/>
              </a:spcBef>
            </a:pPr>
            <a:r>
              <a:rPr lang="en-US" altLang="en-US" dirty="0"/>
              <a:t>Air may collect in the chest, preventing lung expansion.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a:lnSpc>
                <a:spcPct val="85000"/>
              </a:lnSpc>
            </a:pPr>
            <a:r>
              <a:rPr lang="en-US" altLang="en-US" dirty="0"/>
              <a:t>Review</a:t>
            </a:r>
          </a:p>
        </p:txBody>
      </p:sp>
      <p:sp>
        <p:nvSpPr>
          <p:cNvPr id="90115" name="Rectangle 3"/>
          <p:cNvSpPr>
            <a:spLocks noGrp="1" noChangeArrowheads="1"/>
          </p:cNvSpPr>
          <p:nvPr>
            <p:ph idx="1"/>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0" indent="0">
              <a:buFontTx/>
              <a:buNone/>
            </a:pPr>
            <a:r>
              <a:rPr lang="en-US" altLang="en-US" b="1" dirty="0"/>
              <a:t>Answer: </a:t>
            </a:r>
            <a:r>
              <a:rPr lang="en-US" altLang="en-US" b="1" dirty="0">
                <a:solidFill>
                  <a:srgbClr val="F37021"/>
                </a:solidFill>
              </a:rPr>
              <a:t>B</a:t>
            </a:r>
          </a:p>
          <a:p>
            <a:pPr marL="0" indent="0">
              <a:spcBef>
                <a:spcPct val="35000"/>
              </a:spcBef>
              <a:buFontTx/>
              <a:buNone/>
            </a:pPr>
            <a:r>
              <a:rPr lang="en-US" altLang="en-US" b="1" dirty="0"/>
              <a:t>Rationale: </a:t>
            </a:r>
            <a:r>
              <a:rPr lang="en-US" altLang="en-US" dirty="0"/>
              <a:t>A one-way flutter valve is used to treat patients with an open pneumothorax (sucking chest wound), and serves two purposes: it allows air trapped in the pleural space to escape during exhalation, </a:t>
            </a:r>
            <a:r>
              <a:rPr lang="en-US" altLang="en-US" i="1" dirty="0"/>
              <a:t>and</a:t>
            </a:r>
            <a:r>
              <a:rPr lang="en-US" altLang="en-US" dirty="0"/>
              <a:t> it prevents air from entering the pleural space during inhalation. These combined effects alleviate pressure on the affected lung, which allows it to reexpand. </a:t>
            </a: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91139" name="Rectangle 3"/>
          <p:cNvSpPr>
            <a:spLocks noGrp="1" noChangeArrowheads="1"/>
          </p:cNvSpPr>
          <p:nvPr>
            <p:ph idx="1"/>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5"/>
            </a:pPr>
            <a:r>
              <a:rPr lang="en-US" altLang="en-US" dirty="0"/>
              <a:t>What purpose does a one-way “flutter valve” serve when used on a patient with an open pneumothorax? </a:t>
            </a:r>
          </a:p>
          <a:p>
            <a:pPr marL="1016000" lvl="1" indent="-444500">
              <a:spcBef>
                <a:spcPct val="35000"/>
              </a:spcBef>
              <a:buFontTx/>
              <a:buAutoNum type="alphaUcPeriod"/>
            </a:pPr>
            <a:r>
              <a:rPr lang="en-US" altLang="en-US" dirty="0"/>
              <a:t>It prevents air escape from within the chest cavity.</a:t>
            </a:r>
            <a:br>
              <a:rPr lang="en-US" altLang="en-US" dirty="0"/>
            </a:br>
            <a:r>
              <a:rPr lang="en-US" altLang="en-US" b="1" dirty="0"/>
              <a:t>Rationale: </a:t>
            </a:r>
            <a:r>
              <a:rPr lang="en-US" altLang="en-US" dirty="0">
                <a:solidFill>
                  <a:srgbClr val="F37021"/>
                </a:solidFill>
              </a:rPr>
              <a:t>It allows air to exit the chest.</a:t>
            </a:r>
          </a:p>
          <a:p>
            <a:pPr marL="1016000" lvl="1" indent="-444500">
              <a:spcBef>
                <a:spcPct val="35000"/>
              </a:spcBef>
              <a:buFontTx/>
              <a:buAutoNum type="alphaUcPeriod"/>
            </a:pPr>
            <a:r>
              <a:rPr lang="en-US" altLang="en-US" dirty="0"/>
              <a:t>It allows the release of air trapped in the pleural space.</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It only prevents air from entering an open chest wound.</a:t>
            </a:r>
            <a:br>
              <a:rPr lang="en-US" altLang="en-US" dirty="0"/>
            </a:br>
            <a:r>
              <a:rPr lang="en-US" altLang="en-US" b="1" dirty="0"/>
              <a:t>Rationale: </a:t>
            </a:r>
            <a:r>
              <a:rPr lang="en-US" altLang="en-US" dirty="0">
                <a:solidFill>
                  <a:srgbClr val="F37021"/>
                </a:solidFill>
              </a:rPr>
              <a:t>It prevents air from entering and allows air to exit the chest.</a:t>
            </a:r>
          </a:p>
          <a:p>
            <a:pPr marL="1016000" lvl="1" indent="-444500">
              <a:spcBef>
                <a:spcPct val="35000"/>
              </a:spcBef>
              <a:buFontTx/>
              <a:buAutoNum type="alphaUcPeriod" startAt="3"/>
            </a:pPr>
            <a:r>
              <a:rPr lang="en-US" altLang="en-US" dirty="0"/>
              <a:t>It allows air to freely move in and out of the chest cavity.</a:t>
            </a:r>
            <a:br>
              <a:rPr lang="en-US" altLang="en-US" dirty="0"/>
            </a:br>
            <a:r>
              <a:rPr lang="en-US" altLang="en-US" b="1" dirty="0"/>
              <a:t>Rationale: </a:t>
            </a:r>
            <a:r>
              <a:rPr lang="en-US" altLang="en-US" dirty="0">
                <a:solidFill>
                  <a:srgbClr val="F37021"/>
                </a:solidFill>
              </a:rPr>
              <a:t>It allows air to move out freely and prevents air from entering.</a:t>
            </a: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a:lnSpc>
                <a:spcPct val="85000"/>
              </a:lnSpc>
            </a:pPr>
            <a:r>
              <a:rPr lang="en-US" altLang="en-US" dirty="0"/>
              <a:t>Review</a:t>
            </a:r>
          </a:p>
        </p:txBody>
      </p:sp>
      <p:sp>
        <p:nvSpPr>
          <p:cNvPr id="93187" name="Rectangle 3"/>
          <p:cNvSpPr>
            <a:spLocks noGrp="1" noChangeArrowheads="1"/>
          </p:cNvSpPr>
          <p:nvPr>
            <p:ph idx="1"/>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6"/>
            </a:pPr>
            <a:r>
              <a:rPr lang="en-US" altLang="en-US" dirty="0"/>
              <a:t>Signs of a cardiac tamponade include all of the following, EXCEPT:</a:t>
            </a:r>
          </a:p>
          <a:p>
            <a:pPr marL="1016000" lvl="1" indent="-444500">
              <a:spcBef>
                <a:spcPct val="35000"/>
              </a:spcBef>
              <a:buFontTx/>
              <a:buAutoNum type="alphaUcPeriod"/>
            </a:pPr>
            <a:r>
              <a:rPr lang="en-US" altLang="en-US" dirty="0"/>
              <a:t>muffled heart tones. </a:t>
            </a:r>
          </a:p>
          <a:p>
            <a:pPr marL="1016000" lvl="1" indent="-444500">
              <a:spcBef>
                <a:spcPct val="35000"/>
              </a:spcBef>
              <a:buFontTx/>
              <a:buAutoNum type="alphaUcPeriod"/>
            </a:pPr>
            <a:r>
              <a:rPr lang="en-US" altLang="en-US" dirty="0"/>
              <a:t>a weak, rapid pulse. </a:t>
            </a:r>
          </a:p>
          <a:p>
            <a:pPr marL="1016000" lvl="1" indent="-444500">
              <a:spcBef>
                <a:spcPct val="35000"/>
              </a:spcBef>
              <a:buFontTx/>
              <a:buAutoNum type="alphaUcPeriod"/>
            </a:pPr>
            <a:r>
              <a:rPr lang="en-US" altLang="en-US" dirty="0"/>
              <a:t>collapsed jugular veins.</a:t>
            </a:r>
          </a:p>
          <a:p>
            <a:pPr marL="1016000" lvl="1" indent="-444500">
              <a:spcBef>
                <a:spcPct val="35000"/>
              </a:spcBef>
              <a:buFontTx/>
              <a:buAutoNum type="alphaUcPeriod"/>
            </a:pPr>
            <a:r>
              <a:rPr lang="en-US" altLang="en-US" dirty="0"/>
              <a:t>narrowing pulse pressure.</a:t>
            </a: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a:lnSpc>
                <a:spcPct val="85000"/>
              </a:lnSpc>
            </a:pPr>
            <a:r>
              <a:rPr lang="en-US" altLang="en-US" dirty="0"/>
              <a:t>Review</a:t>
            </a:r>
          </a:p>
        </p:txBody>
      </p:sp>
      <p:sp>
        <p:nvSpPr>
          <p:cNvPr id="94211" name="Rectangle 3"/>
          <p:cNvSpPr>
            <a:spLocks noGrp="1" noChangeArrowheads="1"/>
          </p:cNvSpPr>
          <p:nvPr>
            <p:ph idx="1"/>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0" indent="0">
              <a:lnSpc>
                <a:spcPct val="90000"/>
              </a:lnSpc>
              <a:buFontTx/>
              <a:buNone/>
            </a:pPr>
            <a:r>
              <a:rPr lang="en-US" altLang="en-US" b="1" dirty="0"/>
              <a:t>Answer: </a:t>
            </a:r>
            <a:r>
              <a:rPr lang="en-US" altLang="en-US" b="1" dirty="0">
                <a:solidFill>
                  <a:srgbClr val="F37021"/>
                </a:solidFill>
              </a:rPr>
              <a:t>C</a:t>
            </a:r>
          </a:p>
          <a:p>
            <a:pPr marL="0" indent="0">
              <a:spcBef>
                <a:spcPct val="35000"/>
              </a:spcBef>
              <a:buFontTx/>
              <a:buNone/>
            </a:pPr>
            <a:r>
              <a:rPr lang="en-US" altLang="en-US" b="1" dirty="0"/>
              <a:t>Rationale: </a:t>
            </a:r>
            <a:r>
              <a:rPr lang="en-US" altLang="en-US" dirty="0"/>
              <a:t>Cardiac tamponade, which is almost always caused by penetrating chest trauma, occurs when blood accumulates in the pericardial sac. This impairs the heart’s ability to contract and relax; as a result, the systolic blood pressure decreases and the diastolic blood pressure increases (narrowing pulse pressure). Because the heart cannot adequately eject blood, blood backs up beyond the right atrium, resulting in jugular venous distention. In some cases, heart tones may be muffled or distant. Other signs include a weak, rapid pulse and hypotension. </a:t>
            </a: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95235" name="Rectangle 3"/>
          <p:cNvSpPr>
            <a:spLocks noGrp="1" noChangeArrowheads="1"/>
          </p:cNvSpPr>
          <p:nvPr>
            <p:ph idx="1"/>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6"/>
            </a:pPr>
            <a:r>
              <a:rPr lang="en-US" altLang="en-US" dirty="0"/>
              <a:t>Signs of a cardiac tamponade include all of the following, EXCEPT:</a:t>
            </a:r>
          </a:p>
          <a:p>
            <a:pPr marL="1016000" lvl="1" indent="-444500">
              <a:spcBef>
                <a:spcPct val="35000"/>
              </a:spcBef>
              <a:buFontTx/>
              <a:buAutoNum type="alphaUcPeriod"/>
            </a:pPr>
            <a:r>
              <a:rPr lang="en-US" altLang="en-US" dirty="0"/>
              <a:t>muffled heart tones. </a:t>
            </a:r>
            <a:br>
              <a:rPr lang="en-US" altLang="en-US" dirty="0"/>
            </a:br>
            <a:r>
              <a:rPr lang="en-US" altLang="en-US" b="1" dirty="0"/>
              <a:t>Rationale: </a:t>
            </a:r>
            <a:r>
              <a:rPr lang="en-US" altLang="en-US" dirty="0">
                <a:solidFill>
                  <a:srgbClr val="F37021"/>
                </a:solidFill>
              </a:rPr>
              <a:t>This is an assessment finding with cardiac tamponade.</a:t>
            </a:r>
          </a:p>
          <a:p>
            <a:pPr marL="1016000" lvl="1" indent="-444500">
              <a:spcBef>
                <a:spcPct val="35000"/>
              </a:spcBef>
              <a:buFontTx/>
              <a:buAutoNum type="alphaUcPeriod"/>
            </a:pPr>
            <a:r>
              <a:rPr lang="en-US" altLang="en-US" dirty="0"/>
              <a:t>a weak, rapid pulse. </a:t>
            </a:r>
            <a:br>
              <a:rPr lang="en-US" altLang="en-US" dirty="0"/>
            </a:br>
            <a:r>
              <a:rPr lang="en-US" altLang="en-US" b="1" dirty="0"/>
              <a:t>Rationale: </a:t>
            </a:r>
            <a:r>
              <a:rPr lang="en-US" altLang="en-US" dirty="0">
                <a:solidFill>
                  <a:srgbClr val="F37021"/>
                </a:solidFill>
              </a:rPr>
              <a:t>This is an assessment finding with cardiac tamponade.</a:t>
            </a:r>
          </a:p>
          <a:p>
            <a:pPr marL="1016000" lvl="1" indent="-444500">
              <a:spcBef>
                <a:spcPct val="35000"/>
              </a:spcBef>
              <a:buFontTx/>
              <a:buAutoNum type="alphaUcPeriod" startAt="3"/>
            </a:pPr>
            <a:r>
              <a:rPr lang="en-US" altLang="en-US" dirty="0"/>
              <a:t>collapsed jugular veins.</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narrowing pulse pressure.</a:t>
            </a:r>
            <a:br>
              <a:rPr lang="en-US" altLang="en-US" dirty="0"/>
            </a:br>
            <a:r>
              <a:rPr lang="en-US" altLang="en-US" b="1" dirty="0"/>
              <a:t>Rationale: </a:t>
            </a:r>
            <a:r>
              <a:rPr lang="en-US" altLang="en-US" dirty="0">
                <a:solidFill>
                  <a:srgbClr val="F37021"/>
                </a:solidFill>
              </a:rPr>
              <a:t>This is an assessment finding with cardiac tamponade.</a:t>
            </a: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lnSpc>
                <a:spcPct val="85000"/>
              </a:lnSpc>
            </a:pPr>
            <a:r>
              <a:rPr lang="en-US" altLang="en-US" dirty="0"/>
              <a:t>Review</a:t>
            </a:r>
          </a:p>
        </p:txBody>
      </p:sp>
      <p:sp>
        <p:nvSpPr>
          <p:cNvPr id="97283" name="Rectangle 3"/>
          <p:cNvSpPr>
            <a:spLocks noGrp="1" noChangeArrowheads="1"/>
          </p:cNvSpPr>
          <p:nvPr>
            <p:ph idx="1"/>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7"/>
            </a:pPr>
            <a:r>
              <a:rPr lang="en-US" altLang="en-US" dirty="0"/>
              <a:t>A patient experienced a severe compression to the chest when trapped between a vehicle and a brick wall. You suspect traumatic asphyxia due to the hemorrhage into the sclera of his eyes and which other sign?</a:t>
            </a:r>
          </a:p>
          <a:p>
            <a:pPr marL="1016000" lvl="1" indent="-444500">
              <a:spcBef>
                <a:spcPct val="35000"/>
              </a:spcBef>
              <a:buFontTx/>
              <a:buAutoNum type="alphaUcPeriod"/>
            </a:pPr>
            <a:r>
              <a:rPr lang="en-US" altLang="en-US" dirty="0"/>
              <a:t>Flat neck veins</a:t>
            </a:r>
          </a:p>
          <a:p>
            <a:pPr marL="1016000" lvl="1" indent="-444500">
              <a:spcBef>
                <a:spcPct val="35000"/>
              </a:spcBef>
              <a:buFontTx/>
              <a:buAutoNum type="alphaUcPeriod"/>
            </a:pPr>
            <a:r>
              <a:rPr lang="en-US" altLang="en-US" dirty="0"/>
              <a:t>Cyanosis in the face and neck</a:t>
            </a:r>
          </a:p>
          <a:p>
            <a:pPr marL="1016000" lvl="1" indent="-444500">
              <a:spcBef>
                <a:spcPct val="35000"/>
              </a:spcBef>
              <a:buFontTx/>
              <a:buAutoNum type="alphaUcPeriod"/>
            </a:pPr>
            <a:r>
              <a:rPr lang="en-US" altLang="en-US" dirty="0"/>
              <a:t>Asymmetric chest movement</a:t>
            </a:r>
          </a:p>
          <a:p>
            <a:pPr marL="1016000" lvl="1" indent="-444500">
              <a:spcBef>
                <a:spcPct val="35000"/>
              </a:spcBef>
              <a:buFontTx/>
              <a:buAutoNum type="alphaUcPeriod"/>
            </a:pPr>
            <a:r>
              <a:rPr lang="en-US" altLang="en-US" dirty="0"/>
              <a:t>Irregular heart rate</a:t>
            </a: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a:lnSpc>
                <a:spcPct val="85000"/>
              </a:lnSpc>
            </a:pPr>
            <a:r>
              <a:rPr lang="en-US" altLang="en-US" dirty="0"/>
              <a:t>Review</a:t>
            </a:r>
          </a:p>
        </p:txBody>
      </p:sp>
      <p:sp>
        <p:nvSpPr>
          <p:cNvPr id="98307" name="Rectangle 3"/>
          <p:cNvSpPr>
            <a:spLocks noGrp="1" noChangeArrowheads="1"/>
          </p:cNvSpPr>
          <p:nvPr>
            <p:ph idx="1"/>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0" indent="0">
              <a:buFontTx/>
              <a:buNone/>
            </a:pPr>
            <a:r>
              <a:rPr lang="en-US" altLang="en-US" b="1" dirty="0"/>
              <a:t>Answer: </a:t>
            </a:r>
            <a:r>
              <a:rPr lang="en-US" altLang="en-US" b="1" dirty="0">
                <a:solidFill>
                  <a:srgbClr val="F37021"/>
                </a:solidFill>
              </a:rPr>
              <a:t>B</a:t>
            </a:r>
          </a:p>
          <a:p>
            <a:pPr marL="0" indent="0">
              <a:spcBef>
                <a:spcPct val="35000"/>
              </a:spcBef>
              <a:buFontTx/>
              <a:buNone/>
            </a:pPr>
            <a:r>
              <a:rPr lang="en-US" altLang="en-US" b="1" dirty="0"/>
              <a:t>Rationale: </a:t>
            </a:r>
            <a:r>
              <a:rPr lang="en-US" altLang="en-US" dirty="0"/>
              <a:t>The sudden increase in intrathoracic pressure results in a characteristic appearance, including distended neck veins, and hemorrhage into the sclera of the eyes, signaling the bursting of small blood vessels.</a:t>
            </a: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99331" name="Rectangle 3"/>
          <p:cNvSpPr>
            <a:spLocks noGrp="1" noChangeArrowheads="1"/>
          </p:cNvSpPr>
          <p:nvPr>
            <p:ph idx="1"/>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7"/>
            </a:pPr>
            <a:r>
              <a:rPr lang="en-US" altLang="en-US" dirty="0"/>
              <a:t>A patient experienced a severe compression to the chest when trapped between a vehicle and a brick wall. You suspect traumatic asphyxia due to the hemorrhage into the sclera of his eyes and which other sign?</a:t>
            </a:r>
          </a:p>
          <a:p>
            <a:pPr marL="1016000" lvl="1" indent="-444500">
              <a:spcBef>
                <a:spcPct val="35000"/>
              </a:spcBef>
              <a:buFontTx/>
              <a:buAutoNum type="alphaUcPeriod"/>
            </a:pPr>
            <a:r>
              <a:rPr lang="en-US" altLang="en-US" dirty="0"/>
              <a:t>Flat neck veins</a:t>
            </a:r>
            <a:br>
              <a:rPr lang="en-US" altLang="en-US" dirty="0"/>
            </a:br>
            <a:r>
              <a:rPr lang="en-US" altLang="en-US" b="1" dirty="0"/>
              <a:t>Rationale: </a:t>
            </a:r>
            <a:r>
              <a:rPr lang="en-US" altLang="en-US" dirty="0">
                <a:solidFill>
                  <a:srgbClr val="F37021"/>
                </a:solidFill>
              </a:rPr>
              <a:t>The neck veins would be distended. Flat neck veins may indicate a hemothorax.</a:t>
            </a:r>
          </a:p>
          <a:p>
            <a:pPr marL="1016000" lvl="1" indent="-444500">
              <a:spcBef>
                <a:spcPct val="35000"/>
              </a:spcBef>
              <a:buFontTx/>
              <a:buAutoNum type="alphaUcPeriod"/>
            </a:pPr>
            <a:r>
              <a:rPr lang="en-US" altLang="en-US" dirty="0"/>
              <a:t>Cyanosis in the face and neck</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Asymmetric chest movement</a:t>
            </a:r>
            <a:br>
              <a:rPr lang="en-US" altLang="en-US" dirty="0"/>
            </a:br>
            <a:r>
              <a:rPr lang="en-US" altLang="en-US" b="1" dirty="0"/>
              <a:t>Rationale: </a:t>
            </a:r>
            <a:r>
              <a:rPr lang="en-US" altLang="en-US" dirty="0">
                <a:solidFill>
                  <a:srgbClr val="F37021"/>
                </a:solidFill>
              </a:rPr>
              <a:t>This is seen with a flail segment.</a:t>
            </a:r>
          </a:p>
          <a:p>
            <a:pPr marL="1016000" lvl="1" indent="-444500">
              <a:spcBef>
                <a:spcPct val="35000"/>
              </a:spcBef>
              <a:buFontTx/>
              <a:buAutoNum type="alphaUcPeriod" startAt="3"/>
            </a:pPr>
            <a:r>
              <a:rPr lang="en-US" altLang="en-US" dirty="0"/>
              <a:t>Irregular heart rate</a:t>
            </a:r>
            <a:br>
              <a:rPr lang="en-US" altLang="en-US" dirty="0"/>
            </a:br>
            <a:r>
              <a:rPr lang="en-US" altLang="en-US" b="1" dirty="0"/>
              <a:t>Rationale: </a:t>
            </a:r>
            <a:r>
              <a:rPr lang="en-US" altLang="en-US" dirty="0">
                <a:solidFill>
                  <a:srgbClr val="F37021"/>
                </a:solidFill>
              </a:rPr>
              <a:t>This may be seen with a myocardial contusion.</a:t>
            </a: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nSpc>
                <a:spcPct val="85000"/>
              </a:lnSpc>
            </a:pPr>
            <a:r>
              <a:rPr lang="en-US" altLang="en-US" dirty="0"/>
              <a:t>Review</a:t>
            </a:r>
          </a:p>
        </p:txBody>
      </p:sp>
      <p:sp>
        <p:nvSpPr>
          <p:cNvPr id="101379" name="Rectangle 3"/>
          <p:cNvSpPr>
            <a:spLocks noGrp="1" noChangeArrowheads="1"/>
          </p:cNvSpPr>
          <p:nvPr>
            <p:ph idx="1"/>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8"/>
            </a:pPr>
            <a:r>
              <a:rPr lang="en-US" altLang="en-US" dirty="0"/>
              <a:t>A 14-year-old baseball player was hit in the chest with a line drive. He is in cardiac arrest. Which of the following is the most likely explanation?</a:t>
            </a:r>
          </a:p>
          <a:p>
            <a:pPr marL="1016000" lvl="1" indent="-444500">
              <a:spcBef>
                <a:spcPct val="35000"/>
              </a:spcBef>
              <a:buFontTx/>
              <a:buAutoNum type="alphaUcPeriod"/>
            </a:pPr>
            <a:r>
              <a:rPr lang="en-US" altLang="en-US" dirty="0"/>
              <a:t>Myocardial contusion</a:t>
            </a:r>
          </a:p>
          <a:p>
            <a:pPr marL="1016000" lvl="1" indent="-444500">
              <a:spcBef>
                <a:spcPct val="35000"/>
              </a:spcBef>
              <a:buFontTx/>
              <a:buAutoNum type="alphaUcPeriod"/>
            </a:pPr>
            <a:r>
              <a:rPr lang="en-US" altLang="en-US" dirty="0"/>
              <a:t>Traumatic asphyxia</a:t>
            </a:r>
          </a:p>
          <a:p>
            <a:pPr marL="1016000" lvl="1" indent="-444500">
              <a:spcBef>
                <a:spcPct val="35000"/>
              </a:spcBef>
              <a:buFontTx/>
              <a:buAutoNum type="alphaUcPeriod"/>
            </a:pPr>
            <a:r>
              <a:rPr lang="en-US" altLang="en-US" dirty="0"/>
              <a:t>Commotio cordis</a:t>
            </a:r>
          </a:p>
          <a:p>
            <a:pPr marL="1016000" lvl="1" indent="-444500">
              <a:spcBef>
                <a:spcPct val="35000"/>
              </a:spcBef>
              <a:buFontTx/>
              <a:buAutoNum type="alphaUcPeriod"/>
            </a:pPr>
            <a:r>
              <a:rPr lang="en-US" altLang="en-US" dirty="0"/>
              <a:t>Hemothorax </a:t>
            </a: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a:lnSpc>
                <a:spcPct val="85000"/>
              </a:lnSpc>
            </a:pPr>
            <a:r>
              <a:rPr lang="en-US" altLang="en-US" dirty="0"/>
              <a:t>Review</a:t>
            </a:r>
          </a:p>
        </p:txBody>
      </p:sp>
      <p:sp>
        <p:nvSpPr>
          <p:cNvPr id="102403" name="Rectangle 3"/>
          <p:cNvSpPr>
            <a:spLocks noGrp="1" noChangeArrowheads="1"/>
          </p:cNvSpPr>
          <p:nvPr>
            <p:ph idx="1"/>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0" indent="0">
              <a:buFontTx/>
              <a:buNone/>
            </a:pPr>
            <a:r>
              <a:rPr lang="en-US" altLang="en-US" b="1" dirty="0"/>
              <a:t>Answer: </a:t>
            </a:r>
            <a:r>
              <a:rPr lang="en-US" altLang="en-US" b="1" dirty="0">
                <a:solidFill>
                  <a:srgbClr val="F37021"/>
                </a:solidFill>
              </a:rPr>
              <a:t>C</a:t>
            </a:r>
          </a:p>
          <a:p>
            <a:pPr marL="0" indent="0">
              <a:spcBef>
                <a:spcPct val="35000"/>
              </a:spcBef>
              <a:buFontTx/>
              <a:buNone/>
            </a:pPr>
            <a:r>
              <a:rPr lang="en-US" altLang="en-US" b="1" dirty="0"/>
              <a:t>Rationale: </a:t>
            </a:r>
            <a:r>
              <a:rPr lang="en-US" altLang="en-US" dirty="0"/>
              <a:t>Commotio cordis is a blunt chest injury caused by a sudden, direct blow to the chest that occurs only during the critical portion of a person’s heartbeat. The result may be immediate cardiac arrest. The blunt force causes ventricular fibrillation that responds positively to defibrillation within the first 2 minutes after the injury.</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nSpc>
                <a:spcPct val="85000"/>
              </a:lnSpc>
            </a:pPr>
            <a:r>
              <a:rPr lang="en-US" altLang="en-US" dirty="0"/>
              <a:t>Anatomy and Physiology </a:t>
            </a:r>
            <a:r>
              <a:rPr lang="en-US" altLang="en-US" sz="2000" b="0" dirty="0"/>
              <a:t>(1 of 5)</a:t>
            </a:r>
          </a:p>
        </p:txBody>
      </p:sp>
      <p:sp>
        <p:nvSpPr>
          <p:cNvPr id="12291"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Ventilation: the body’s ability to move air in and out of the chest and lung tissue</a:t>
            </a:r>
          </a:p>
          <a:p>
            <a:pPr>
              <a:spcBef>
                <a:spcPct val="35000"/>
              </a:spcBef>
            </a:pPr>
            <a:r>
              <a:rPr lang="en-US" altLang="en-US" dirty="0"/>
              <a:t>Oxygenation: the process of delivering oxygen to the blood by diffusion from the alveoli following inhalation into the lungs</a:t>
            </a:r>
          </a:p>
          <a:p>
            <a:pPr>
              <a:spcBef>
                <a:spcPct val="35000"/>
              </a:spcBef>
            </a:pPr>
            <a:r>
              <a:rPr lang="en-US" altLang="en-US" dirty="0"/>
              <a:t>Injuries may affect ventilation and/or oxygenation.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103427" name="Rectangle 3"/>
          <p:cNvSpPr>
            <a:spLocks noGrp="1" noChangeArrowheads="1"/>
          </p:cNvSpPr>
          <p:nvPr>
            <p:ph idx="1"/>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8"/>
            </a:pPr>
            <a:r>
              <a:rPr lang="en-US" altLang="en-US" dirty="0"/>
              <a:t>A 14-year-old baseball player was hit in the chest with a line drive. He is in cardiac arrest. Which of the following is the most likely explanation?</a:t>
            </a:r>
          </a:p>
          <a:p>
            <a:pPr marL="1016000" lvl="1" indent="-444500">
              <a:spcBef>
                <a:spcPct val="35000"/>
              </a:spcBef>
              <a:buFontTx/>
              <a:buAutoNum type="alphaUcPeriod"/>
            </a:pPr>
            <a:r>
              <a:rPr lang="en-US" altLang="en-US" dirty="0"/>
              <a:t>Myocardial contusion</a:t>
            </a:r>
            <a:br>
              <a:rPr lang="en-US" altLang="en-US" dirty="0"/>
            </a:br>
            <a:r>
              <a:rPr lang="en-US" altLang="en-US" b="1" dirty="0"/>
              <a:t>Rationale: </a:t>
            </a:r>
            <a:r>
              <a:rPr lang="en-US" altLang="en-US" dirty="0">
                <a:solidFill>
                  <a:srgbClr val="F37021"/>
                </a:solidFill>
              </a:rPr>
              <a:t>This may cause an irregular heartbeat, but rarely causes cardiac arrest. </a:t>
            </a:r>
          </a:p>
          <a:p>
            <a:pPr marL="1016000" lvl="1" indent="-444500">
              <a:spcBef>
                <a:spcPct val="35000"/>
              </a:spcBef>
              <a:buFontTx/>
              <a:buAutoNum type="alphaUcPeriod"/>
            </a:pPr>
            <a:r>
              <a:rPr lang="en-US" altLang="en-US" dirty="0"/>
              <a:t>Traumatic asphyxia</a:t>
            </a:r>
            <a:br>
              <a:rPr lang="en-US" altLang="en-US" dirty="0"/>
            </a:br>
            <a:r>
              <a:rPr lang="en-US" altLang="en-US" b="1" dirty="0"/>
              <a:t>Rationale: </a:t>
            </a:r>
            <a:r>
              <a:rPr lang="en-US" altLang="en-US" dirty="0">
                <a:solidFill>
                  <a:srgbClr val="F37021"/>
                </a:solidFill>
              </a:rPr>
              <a:t>This is the result of a crushing injury, not a direct hit.</a:t>
            </a:r>
          </a:p>
          <a:p>
            <a:pPr marL="1016000" lvl="1" indent="-444500">
              <a:spcBef>
                <a:spcPct val="35000"/>
              </a:spcBef>
              <a:buFontTx/>
              <a:buAutoNum type="alphaUcPeriod" startAt="3"/>
              <a:defRPr/>
            </a:pPr>
            <a:r>
              <a:rPr lang="en-US" altLang="en-US" dirty="0"/>
              <a:t>Commotio cordis</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defRPr/>
            </a:pPr>
            <a:r>
              <a:rPr lang="en-US" altLang="en-US" dirty="0"/>
              <a:t>Hemothorax </a:t>
            </a:r>
            <a:br>
              <a:rPr lang="en-US" altLang="en-US" dirty="0"/>
            </a:br>
            <a:r>
              <a:rPr lang="en-US" altLang="en-US" b="1" dirty="0"/>
              <a:t>Rationale: </a:t>
            </a:r>
            <a:r>
              <a:rPr lang="en-US" altLang="en-US" dirty="0">
                <a:solidFill>
                  <a:srgbClr val="F37021"/>
                </a:solidFill>
              </a:rPr>
              <a:t>This comes from bleeding around the rib cage or from a lung or great vessel, rather than from a direct hit.</a:t>
            </a: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a:lnSpc>
                <a:spcPct val="85000"/>
              </a:lnSpc>
            </a:pPr>
            <a:r>
              <a:rPr lang="en-US" altLang="en-US" dirty="0"/>
              <a:t>Review</a:t>
            </a:r>
          </a:p>
        </p:txBody>
      </p:sp>
      <p:sp>
        <p:nvSpPr>
          <p:cNvPr id="105475" name="Rectangle 3"/>
          <p:cNvSpPr>
            <a:spLocks noGrp="1" noChangeArrowheads="1"/>
          </p:cNvSpPr>
          <p:nvPr>
            <p:ph idx="1"/>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9"/>
            </a:pPr>
            <a:r>
              <a:rPr lang="en-US" altLang="en-US" dirty="0"/>
              <a:t>Paradoxical chest movement is typically seen in patients with:</a:t>
            </a:r>
          </a:p>
          <a:p>
            <a:pPr marL="1016000" lvl="1" indent="-444500">
              <a:spcBef>
                <a:spcPct val="35000"/>
              </a:spcBef>
              <a:buFontTx/>
              <a:buAutoNum type="alphaUcPeriod"/>
            </a:pPr>
            <a:r>
              <a:rPr lang="en-US" altLang="en-US" dirty="0"/>
              <a:t>a flail chest.</a:t>
            </a:r>
          </a:p>
          <a:p>
            <a:pPr marL="1016000" lvl="1" indent="-444500">
              <a:spcBef>
                <a:spcPct val="35000"/>
              </a:spcBef>
              <a:buFontTx/>
              <a:buAutoNum type="alphaUcPeriod"/>
            </a:pPr>
            <a:r>
              <a:rPr lang="en-US" altLang="en-US" dirty="0"/>
              <a:t>a pneumothorax.</a:t>
            </a:r>
          </a:p>
          <a:p>
            <a:pPr marL="1016000" lvl="1" indent="-444500">
              <a:spcBef>
                <a:spcPct val="35000"/>
              </a:spcBef>
              <a:buFontTx/>
              <a:buAutoNum type="alphaUcPeriod"/>
            </a:pPr>
            <a:r>
              <a:rPr lang="en-US" altLang="en-US" dirty="0"/>
              <a:t>isolated rib fractures.</a:t>
            </a:r>
          </a:p>
          <a:p>
            <a:pPr marL="1016000" lvl="1" indent="-444500">
              <a:spcBef>
                <a:spcPct val="35000"/>
              </a:spcBef>
              <a:buFontTx/>
              <a:buAutoNum type="alphaUcPeriod"/>
            </a:pPr>
            <a:r>
              <a:rPr lang="en-US" altLang="en-US" dirty="0"/>
              <a:t>a ruptured diaphragm. </a:t>
            </a: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6498" name="Rectangle 1026"/>
          <p:cNvSpPr>
            <a:spLocks noGrp="1" noChangeArrowheads="1"/>
          </p:cNvSpPr>
          <p:nvPr>
            <p:ph type="title"/>
          </p:nvPr>
        </p:nvSpPr>
        <p:spPr/>
        <p:txBody>
          <a:bodyPr/>
          <a:lstStyle/>
          <a:p>
            <a:pPr>
              <a:lnSpc>
                <a:spcPct val="85000"/>
              </a:lnSpc>
            </a:pPr>
            <a:r>
              <a:rPr lang="en-US" altLang="en-US" dirty="0"/>
              <a:t>Review</a:t>
            </a:r>
          </a:p>
        </p:txBody>
      </p:sp>
      <p:sp>
        <p:nvSpPr>
          <p:cNvPr id="106499" name="Rectangle 1027"/>
          <p:cNvSpPr>
            <a:spLocks noGrp="1" noChangeArrowheads="1"/>
          </p:cNvSpPr>
          <p:nvPr>
            <p:ph idx="1"/>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0" indent="0">
              <a:buFontTx/>
              <a:buNone/>
            </a:pPr>
            <a:r>
              <a:rPr lang="en-US" altLang="en-US" b="1" dirty="0"/>
              <a:t>Answer: </a:t>
            </a:r>
            <a:r>
              <a:rPr lang="en-US" altLang="en-US" b="1" dirty="0">
                <a:solidFill>
                  <a:srgbClr val="F37021"/>
                </a:solidFill>
              </a:rPr>
              <a:t>A</a:t>
            </a:r>
          </a:p>
          <a:p>
            <a:pPr marL="0" indent="0">
              <a:spcBef>
                <a:spcPct val="35000"/>
              </a:spcBef>
              <a:buFontTx/>
              <a:buNone/>
            </a:pPr>
            <a:r>
              <a:rPr lang="en-US" altLang="en-US" b="1" dirty="0"/>
              <a:t>Rationale: </a:t>
            </a:r>
            <a:r>
              <a:rPr lang="en-US" altLang="en-US" dirty="0"/>
              <a:t>Paradoxical chest movement occurs when an area of the chest wall bulges out during exhalation and collapses during inhalation. This type of abnormal chest movement is seen in patients with a flail chest—a condition in which several adjacent ribs are fractured in more than one place, resulting in a free-floating segment of fractured ribs. </a:t>
            </a: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107523" name="Rectangle 3"/>
          <p:cNvSpPr>
            <a:spLocks noGrp="1" noChangeArrowheads="1"/>
          </p:cNvSpPr>
          <p:nvPr>
            <p:ph idx="1"/>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9"/>
            </a:pPr>
            <a:r>
              <a:rPr lang="en-US" altLang="en-US" dirty="0"/>
              <a:t>Paradoxical chest movement is typically seen in patients with:</a:t>
            </a:r>
          </a:p>
          <a:p>
            <a:pPr marL="1016000" lvl="1" indent="-444500">
              <a:spcBef>
                <a:spcPct val="35000"/>
              </a:spcBef>
              <a:buFontTx/>
              <a:buAutoNum type="alphaUcPeriod"/>
            </a:pPr>
            <a:r>
              <a:rPr lang="en-US" altLang="en-US" dirty="0"/>
              <a:t>a flail chest.</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a:pPr>
            <a:r>
              <a:rPr lang="en-US" altLang="en-US" dirty="0"/>
              <a:t>a pneumothorax.</a:t>
            </a:r>
            <a:br>
              <a:rPr lang="en-US" altLang="en-US" dirty="0"/>
            </a:br>
            <a:r>
              <a:rPr lang="en-US" altLang="en-US" b="1" dirty="0"/>
              <a:t>Rationale: </a:t>
            </a:r>
            <a:r>
              <a:rPr lang="en-US" altLang="en-US" dirty="0">
                <a:solidFill>
                  <a:srgbClr val="F37021"/>
                </a:solidFill>
              </a:rPr>
              <a:t>This will produce unilateral chest wall movement.</a:t>
            </a:r>
          </a:p>
          <a:p>
            <a:pPr marL="1016000" lvl="1" indent="-444500">
              <a:spcBef>
                <a:spcPct val="35000"/>
              </a:spcBef>
              <a:buFontTx/>
              <a:buAutoNum type="alphaUcPeriod" startAt="3"/>
            </a:pPr>
            <a:r>
              <a:rPr lang="en-US" altLang="en-US" dirty="0"/>
              <a:t>isolated rib fractures.</a:t>
            </a:r>
            <a:br>
              <a:rPr lang="en-US" altLang="en-US" dirty="0"/>
            </a:br>
            <a:r>
              <a:rPr lang="en-US" altLang="en-US" b="1" dirty="0"/>
              <a:t>Rationale: </a:t>
            </a:r>
            <a:r>
              <a:rPr lang="en-US" altLang="en-US" dirty="0">
                <a:solidFill>
                  <a:srgbClr val="F37021"/>
                </a:solidFill>
              </a:rPr>
              <a:t>This will produce pain, but not irregular chest wall movement.</a:t>
            </a:r>
          </a:p>
          <a:p>
            <a:pPr marL="1016000" lvl="1" indent="-444500">
              <a:spcBef>
                <a:spcPct val="35000"/>
              </a:spcBef>
              <a:buFontTx/>
              <a:buAutoNum type="alphaUcPeriod" startAt="3"/>
            </a:pPr>
            <a:r>
              <a:rPr lang="en-US" altLang="en-US" dirty="0"/>
              <a:t>a ruptured diaphragm. </a:t>
            </a:r>
            <a:br>
              <a:rPr lang="en-US" altLang="en-US" dirty="0"/>
            </a:br>
            <a:r>
              <a:rPr lang="en-US" altLang="en-US" b="1" dirty="0"/>
              <a:t>Rationale: </a:t>
            </a:r>
            <a:r>
              <a:rPr lang="en-US" altLang="en-US" dirty="0">
                <a:solidFill>
                  <a:srgbClr val="F37021"/>
                </a:solidFill>
              </a:rPr>
              <a:t>This typically occurs on the left side. You may hear bowel sounds over the lower chest area.</a:t>
            </a: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lnSpc>
                <a:spcPct val="85000"/>
              </a:lnSpc>
            </a:pPr>
            <a:r>
              <a:rPr lang="en-US" altLang="en-US" dirty="0"/>
              <a:t>Review</a:t>
            </a:r>
          </a:p>
        </p:txBody>
      </p:sp>
      <p:sp>
        <p:nvSpPr>
          <p:cNvPr id="109571" name="Rectangle 3"/>
          <p:cNvSpPr>
            <a:spLocks noGrp="1" noChangeArrowheads="1"/>
          </p:cNvSpPr>
          <p:nvPr>
            <p:ph idx="1"/>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571500" indent="-571500">
              <a:spcBef>
                <a:spcPct val="35000"/>
              </a:spcBef>
              <a:buFontTx/>
              <a:buAutoNum type="arabicPeriod" startAt="10"/>
            </a:pPr>
            <a:r>
              <a:rPr lang="en-US" altLang="en-US" dirty="0"/>
              <a:t>A 40-year-old man, who was the unrestrained driver of a car that hit a tree at a high rate of speed, struck the steering wheel with his chest. He has a large bruise over the sternum and an irregular pulse rate of 120 beats/min. You should be MOST concerned that he:</a:t>
            </a:r>
          </a:p>
          <a:p>
            <a:pPr marL="1143000" lvl="1" indent="-393700">
              <a:spcBef>
                <a:spcPct val="35000"/>
              </a:spcBef>
              <a:buFontTx/>
              <a:buAutoNum type="alphaUcPeriod"/>
            </a:pPr>
            <a:r>
              <a:rPr lang="en-US" altLang="en-US" dirty="0"/>
              <a:t>has injured his myocardium. </a:t>
            </a:r>
          </a:p>
          <a:p>
            <a:pPr marL="1143000" lvl="1" indent="-393700">
              <a:spcBef>
                <a:spcPct val="35000"/>
              </a:spcBef>
              <a:buFontTx/>
              <a:buAutoNum type="alphaUcPeriod"/>
            </a:pPr>
            <a:r>
              <a:rPr lang="en-US" altLang="en-US" dirty="0"/>
              <a:t>has a collapsed lung and severe hypoxia. </a:t>
            </a:r>
          </a:p>
          <a:p>
            <a:pPr marL="1143000" lvl="1" indent="-393700">
              <a:spcBef>
                <a:spcPct val="35000"/>
              </a:spcBef>
              <a:buFontTx/>
              <a:buAutoNum type="alphaUcPeriod"/>
            </a:pPr>
            <a:r>
              <a:rPr lang="en-US" altLang="en-US" dirty="0"/>
              <a:t>has extensive bleeding into the pericardial sac. </a:t>
            </a:r>
          </a:p>
          <a:p>
            <a:pPr marL="1143000" lvl="1" indent="-393700">
              <a:spcBef>
                <a:spcPct val="35000"/>
              </a:spcBef>
              <a:buFontTx/>
              <a:buAutoNum type="alphaUcPeriod"/>
            </a:pPr>
            <a:r>
              <a:rPr lang="en-US" altLang="en-US" dirty="0"/>
              <a:t>is at extremely high risk for ventricular fibrillation.</a:t>
            </a:r>
            <a:r>
              <a:rPr lang="en-US" altLang="en-US" dirty="0">
                <a:solidFill>
                  <a:srgbClr val="000000"/>
                </a:solidFill>
              </a:rPr>
              <a:t> </a:t>
            </a: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a:lnSpc>
                <a:spcPct val="85000"/>
              </a:lnSpc>
            </a:pPr>
            <a:r>
              <a:rPr lang="en-US" altLang="en-US" dirty="0"/>
              <a:t>Review</a:t>
            </a:r>
          </a:p>
        </p:txBody>
      </p:sp>
      <p:sp>
        <p:nvSpPr>
          <p:cNvPr id="110595" name="Rectangle 3"/>
          <p:cNvSpPr>
            <a:spLocks noGrp="1" noChangeArrowheads="1"/>
          </p:cNvSpPr>
          <p:nvPr>
            <p:ph idx="1"/>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0" indent="0">
              <a:lnSpc>
                <a:spcPct val="90000"/>
              </a:lnSpc>
              <a:buFontTx/>
              <a:buNone/>
            </a:pPr>
            <a:r>
              <a:rPr lang="en-US" altLang="en-US" b="1" dirty="0"/>
              <a:t>Answer: </a:t>
            </a:r>
            <a:r>
              <a:rPr lang="en-US" altLang="en-US" b="1" dirty="0">
                <a:solidFill>
                  <a:srgbClr val="F37021"/>
                </a:solidFill>
              </a:rPr>
              <a:t>A</a:t>
            </a:r>
          </a:p>
          <a:p>
            <a:pPr marL="0" indent="0">
              <a:spcBef>
                <a:spcPct val="35000"/>
              </a:spcBef>
              <a:buFontTx/>
              <a:buNone/>
            </a:pPr>
            <a:r>
              <a:rPr lang="en-US" altLang="en-US" b="1" dirty="0"/>
              <a:t>Rationale: </a:t>
            </a:r>
            <a:r>
              <a:rPr lang="en-US" altLang="en-US" dirty="0"/>
              <a:t>A myocardial contusion, or bruising of the heart muscle, is usually the result of blunt trauma—specifically to the center of the chest. In some cases, the injury may be so severe that it renders the heart unable to maintain adequate cardiac output; as a result, blood pressure falls. The pulse rate is often irregular; however, lethal cardiac dysrhythmias such as ventricular tachycardia and ventricular fibrillation are uncommon. </a:t>
            </a: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111619" name="Rectangle 3"/>
          <p:cNvSpPr>
            <a:spLocks noGrp="1" noChangeArrowheads="1"/>
          </p:cNvSpPr>
          <p:nvPr>
            <p:ph idx="1"/>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571500" indent="-571500">
              <a:spcBef>
                <a:spcPct val="35000"/>
              </a:spcBef>
              <a:buFontTx/>
              <a:buAutoNum type="arabicPeriod" startAt="10"/>
            </a:pPr>
            <a:r>
              <a:rPr lang="en-US" altLang="en-US" dirty="0"/>
              <a:t>A 40-year-old man, who was the unrestrained driver of a car that hit a tree at a high rate of speed, struck the steering wheel with his chest. He has a large bruise over the sternum and an irregular pulse rate of 120 beats/min. You should be MOST concerned that he:</a:t>
            </a:r>
          </a:p>
          <a:p>
            <a:pPr marL="1130300" lvl="1" indent="-444500">
              <a:spcBef>
                <a:spcPts val="600"/>
              </a:spcBef>
              <a:buFontTx/>
              <a:buAutoNum type="alphaUcPeriod"/>
            </a:pPr>
            <a:r>
              <a:rPr lang="en-US" altLang="en-US" dirty="0"/>
              <a:t>has injured his myocardium. </a:t>
            </a:r>
            <a:br>
              <a:rPr lang="en-US" altLang="en-US" dirty="0"/>
            </a:br>
            <a:r>
              <a:rPr lang="en-US" altLang="en-US" b="1" dirty="0"/>
              <a:t>Rationale: </a:t>
            </a:r>
            <a:r>
              <a:rPr lang="en-US" altLang="en-US" dirty="0">
                <a:solidFill>
                  <a:srgbClr val="F37021"/>
                </a:solidFill>
              </a:rPr>
              <a:t>Correct answer</a:t>
            </a:r>
          </a:p>
          <a:p>
            <a:pPr marL="1130300" lvl="1" indent="-444500">
              <a:spcBef>
                <a:spcPts val="600"/>
              </a:spcBef>
              <a:buFontTx/>
              <a:buAutoNum type="alphaUcPeriod"/>
            </a:pPr>
            <a:r>
              <a:rPr lang="en-US" altLang="en-US" dirty="0"/>
              <a:t>has a collapsed lung and severe hypoxia. </a:t>
            </a:r>
            <a:br>
              <a:rPr lang="en-US" altLang="en-US" dirty="0"/>
            </a:br>
            <a:r>
              <a:rPr lang="en-US" altLang="en-US" b="1" dirty="0"/>
              <a:t>Rationale: </a:t>
            </a:r>
            <a:r>
              <a:rPr lang="en-US" altLang="en-US" dirty="0">
                <a:solidFill>
                  <a:srgbClr val="F37021"/>
                </a:solidFill>
              </a:rPr>
              <a:t>This will produce an absence or decrease of breath sounds and unilateral chest wall expansion.</a:t>
            </a:r>
          </a:p>
          <a:p>
            <a:pPr marL="1133856" lvl="1" indent="-444500">
              <a:spcBef>
                <a:spcPts val="600"/>
              </a:spcBef>
              <a:buFontTx/>
              <a:buAutoNum type="alphaUcPeriod" startAt="3"/>
            </a:pPr>
            <a:r>
              <a:rPr lang="en-US" altLang="en-US" dirty="0"/>
              <a:t>has extensive bleeding into the pericardial sac. </a:t>
            </a:r>
            <a:br>
              <a:rPr lang="en-US" altLang="en-US" dirty="0"/>
            </a:br>
            <a:r>
              <a:rPr lang="en-US" altLang="en-US" b="1" dirty="0"/>
              <a:t>Rationale: </a:t>
            </a:r>
            <a:r>
              <a:rPr lang="en-US" altLang="en-US" dirty="0">
                <a:solidFill>
                  <a:srgbClr val="F37021"/>
                </a:solidFill>
              </a:rPr>
              <a:t>This will produce muffled heart sounds and decreased cardiac output.</a:t>
            </a:r>
          </a:p>
          <a:p>
            <a:pPr marL="1133856" lvl="1" indent="-444500">
              <a:spcBef>
                <a:spcPts val="600"/>
              </a:spcBef>
              <a:buFontTx/>
              <a:buAutoNum type="alphaUcPeriod" startAt="3"/>
            </a:pPr>
            <a:r>
              <a:rPr lang="en-US" altLang="en-US" dirty="0"/>
              <a:t>is at extremely high risk for ventricular fibrillation. </a:t>
            </a:r>
            <a:br>
              <a:rPr lang="en-US" altLang="en-US" dirty="0"/>
            </a:br>
            <a:r>
              <a:rPr lang="en-US" altLang="en-US" b="1" dirty="0"/>
              <a:t>Rationale: </a:t>
            </a:r>
            <a:r>
              <a:rPr lang="en-US" altLang="en-US" dirty="0">
                <a:solidFill>
                  <a:srgbClr val="F37021"/>
                </a:solidFill>
              </a:rPr>
              <a:t>Lethal dysrhythmias are uncommon.</a:t>
            </a:r>
          </a:p>
        </p:txBody>
      </p:sp>
    </p:spTree>
  </p:cSld>
  <p:clrMapOvr>
    <a:masterClrMapping/>
  </p:clrMapOvr>
  <p:transition/>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462</TotalTime>
  <Words>9402</Words>
  <Application>Microsoft Macintosh PowerPoint</Application>
  <PresentationFormat>Widescreen</PresentationFormat>
  <Paragraphs>1014</Paragraphs>
  <Slides>96</Slides>
  <Notes>65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96</vt:i4>
      </vt:variant>
    </vt:vector>
  </HeadingPairs>
  <TitlesOfParts>
    <vt:vector size="101" baseType="lpstr">
      <vt:lpstr>Arial</vt:lpstr>
      <vt:lpstr>Calibri</vt:lpstr>
      <vt:lpstr>Times New Roman</vt:lpstr>
      <vt:lpstr>Wingdings</vt:lpstr>
      <vt:lpstr>Educational subjects 16x9</vt:lpstr>
      <vt:lpstr>Chest Injuries</vt:lpstr>
      <vt:lpstr>National EMS Education Standard Competencies (1 of 5)</vt:lpstr>
      <vt:lpstr>National EMS Education Standard Competencies (2 of 5)</vt:lpstr>
      <vt:lpstr>National EMS Education Standard Competencies (3 of 5)</vt:lpstr>
      <vt:lpstr>National EMS Education Standard Competencies (4 of 5)</vt:lpstr>
      <vt:lpstr>National EMS Education Standard Competencies (5 of 5)</vt:lpstr>
      <vt:lpstr>Introduction (1 of 2)</vt:lpstr>
      <vt:lpstr>Introduction (2 of 2)</vt:lpstr>
      <vt:lpstr>Anatomy and Physiology (1 of 5)</vt:lpstr>
      <vt:lpstr>Anatomy and Physiology (2 of 5)</vt:lpstr>
      <vt:lpstr>Anatomy and Physiology (3 of 5)</vt:lpstr>
      <vt:lpstr>Anatomy and Physiology (4 of 5)</vt:lpstr>
      <vt:lpstr>Anatomy and Physiology (5 of 5)</vt:lpstr>
      <vt:lpstr>Mechanics of Ventilation (1 of 4)</vt:lpstr>
      <vt:lpstr>Mechanics of Ventilation (2 of 4)</vt:lpstr>
      <vt:lpstr>Mechanics of Ventilation (3 of 4)</vt:lpstr>
      <vt:lpstr>Mechanics of Ventilation (4 of 4)</vt:lpstr>
      <vt:lpstr>Injuries of the Chest (1 of 7)</vt:lpstr>
      <vt:lpstr>Injuries of the Chest (2 of 7)</vt:lpstr>
      <vt:lpstr>Injuries of the Chest (3 of 7)</vt:lpstr>
      <vt:lpstr>Injuries of the Chest (4 of 7)</vt:lpstr>
      <vt:lpstr>Injuries of the Chest (5 of 7)</vt:lpstr>
      <vt:lpstr>Injuries of the Chest (6 of 7)</vt:lpstr>
      <vt:lpstr>Injuries of the Chest (7 of 7)</vt:lpstr>
      <vt:lpstr>Scene Size-up (1 of 2)</vt:lpstr>
      <vt:lpstr>Scene Size-up (2 of 2)</vt:lpstr>
      <vt:lpstr>Primary Assessment (1 of 7)</vt:lpstr>
      <vt:lpstr>Primary Assessment (2 of 7)</vt:lpstr>
      <vt:lpstr>Primary Assessment (3 of 7)</vt:lpstr>
      <vt:lpstr>Primary Assessment (4 of 7) </vt:lpstr>
      <vt:lpstr>Primary Assessment (5 of 7) </vt:lpstr>
      <vt:lpstr>Primary Assessment (6 of 7) </vt:lpstr>
      <vt:lpstr>Primary Assessment (7 of 7)</vt:lpstr>
      <vt:lpstr>History Taking </vt:lpstr>
      <vt:lpstr>Secondary Assessment (1 of 3)</vt:lpstr>
      <vt:lpstr>Secondary Assessment (2 of 3)</vt:lpstr>
      <vt:lpstr>Secondary Assessment (3 of 3) </vt:lpstr>
      <vt:lpstr>Reassessment (1 of 3)</vt:lpstr>
      <vt:lpstr>Reassessment (2 of 3)</vt:lpstr>
      <vt:lpstr>Reassessment (3 of 3)</vt:lpstr>
      <vt:lpstr>Pneumothorax (1 of 7)</vt:lpstr>
      <vt:lpstr>Pneumothorax (2 of 7)</vt:lpstr>
      <vt:lpstr>Pneumothorax (3 of 7)</vt:lpstr>
      <vt:lpstr>Pneumothorax (4 of 7)</vt:lpstr>
      <vt:lpstr>Pneumothorax (5 of 7)</vt:lpstr>
      <vt:lpstr>Pneumothorax (6 of 7)</vt:lpstr>
      <vt:lpstr>Pneumothorax (7 of 7)</vt:lpstr>
      <vt:lpstr>Hemothorax (1 of 3)</vt:lpstr>
      <vt:lpstr>Hemothorax (2 of 3)</vt:lpstr>
      <vt:lpstr>Hemothorax (3 of 3)</vt:lpstr>
      <vt:lpstr>Cardiac Tamponade (1 of 3)</vt:lpstr>
      <vt:lpstr>Cardiac Tamponade (2 of 3)</vt:lpstr>
      <vt:lpstr>Cardiac Tamponade (3 of 3)</vt:lpstr>
      <vt:lpstr>Rib Fractures (1 of 2)</vt:lpstr>
      <vt:lpstr>Rib Fractures (2 of 2)</vt:lpstr>
      <vt:lpstr>Flail Chest (1 of 3)</vt:lpstr>
      <vt:lpstr>Flail Chest (2 of 3)</vt:lpstr>
      <vt:lpstr>Flail Chest (3 of 3)</vt:lpstr>
      <vt:lpstr>Other Chest Injuries (1 of 8)</vt:lpstr>
      <vt:lpstr>Other Chest Injuries (2 of 8)</vt:lpstr>
      <vt:lpstr>Other Chest Injuries (3 of 8)</vt:lpstr>
      <vt:lpstr>Other Chest Injuries (4 of 8)</vt:lpstr>
      <vt:lpstr>Other Chest Injuries (5 of 8)</vt:lpstr>
      <vt:lpstr>Other Chest Injuries (6 of 8)</vt:lpstr>
      <vt:lpstr>Other Chest Injuries (7 of 8)</vt:lpstr>
      <vt:lpstr>Other Chest Injuries (8 of 8)</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Kristin Parker</dc:creator>
  <cp:lastModifiedBy>Kathryn Leeber</cp:lastModifiedBy>
  <cp:revision>52</cp:revision>
  <dcterms:created xsi:type="dcterms:W3CDTF">2019-03-08T18:11:57Z</dcterms:created>
  <dcterms:modified xsi:type="dcterms:W3CDTF">2020-12-18T18:15:12Z</dcterms:modified>
</cp:coreProperties>
</file>